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15"/>
  </p:handoutMasterIdLst>
  <p:sldIdLst>
    <p:sldId id="287" r:id="rId3"/>
    <p:sldId id="301" r:id="rId4"/>
    <p:sldId id="288" r:id="rId5"/>
    <p:sldId id="304" r:id="rId6"/>
    <p:sldId id="306" r:id="rId7"/>
    <p:sldId id="308" r:id="rId8"/>
    <p:sldId id="311" r:id="rId9"/>
    <p:sldId id="312" r:id="rId10"/>
    <p:sldId id="313" r:id="rId11"/>
    <p:sldId id="314" r:id="rId12"/>
    <p:sldId id="309" r:id="rId13"/>
    <p:sldId id="302" r:id="rId14"/>
  </p:sldIdLst>
  <p:sldSz cx="9144000" cy="6858000" type="screen4x3"/>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2E6268"/>
    <a:srgbClr val="FF89C4"/>
    <a:srgbClr val="88A9AA"/>
    <a:srgbClr val="FF33CC"/>
    <a:srgbClr val="FF00FF"/>
    <a:srgbClr val="DC659F"/>
    <a:srgbClr val="000000"/>
    <a:srgbClr val="00B0F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6" autoAdjust="0"/>
    <p:restoredTop sz="94660"/>
  </p:normalViewPr>
  <p:slideViewPr>
    <p:cSldViewPr snapToGrid="0">
      <p:cViewPr varScale="1">
        <p:scale>
          <a:sx n="108" d="100"/>
          <a:sy n="108" d="100"/>
        </p:scale>
        <p:origin x="762" y="-30"/>
      </p:cViewPr>
      <p:guideLst/>
    </p:cSldViewPr>
  </p:slideViewPr>
  <p:notesTextViewPr>
    <p:cViewPr>
      <p:scale>
        <a:sx n="1" d="1"/>
        <a:sy n="1" d="1"/>
      </p:scale>
      <p:origin x="0" y="0"/>
    </p:cViewPr>
  </p:notesTextViewPr>
  <p:notesViewPr>
    <p:cSldViewPr snapToGrid="0">
      <p:cViewPr varScale="1">
        <p:scale>
          <a:sx n="83" d="100"/>
          <a:sy n="83" d="100"/>
        </p:scale>
        <p:origin x="3612"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E9D14EF-5832-4522-A920-D345396D745D}"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0A84ED-9D79-41AA-A27C-C7C331DB5CE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grpSp>
        <p:nvGrpSpPr>
          <p:cNvPr id="6" name="Group 4"/>
          <p:cNvGrpSpPr>
            <a:grpSpLocks noChangeAspect="1"/>
          </p:cNvGrpSpPr>
          <p:nvPr userDrawn="1"/>
        </p:nvGrpSpPr>
        <p:grpSpPr bwMode="auto">
          <a:xfrm>
            <a:off x="-18255" y="-11900"/>
            <a:ext cx="9180513" cy="6875463"/>
            <a:chOff x="0" y="22"/>
            <a:chExt cx="5783" cy="4331"/>
          </a:xfrm>
        </p:grpSpPr>
        <p:sp>
          <p:nvSpPr>
            <p:cNvPr id="7" name="Line 5"/>
            <p:cNvSpPr>
              <a:spLocks noChangeShapeType="1"/>
            </p:cNvSpPr>
            <p:nvPr userDrawn="1"/>
          </p:nvSpPr>
          <p:spPr bwMode="auto">
            <a:xfrm>
              <a:off x="0" y="207"/>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6"/>
            <p:cNvSpPr>
              <a:spLocks noChangeShapeType="1"/>
            </p:cNvSpPr>
            <p:nvPr userDrawn="1"/>
          </p:nvSpPr>
          <p:spPr bwMode="auto">
            <a:xfrm>
              <a:off x="0" y="535"/>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Line 7"/>
            <p:cNvSpPr>
              <a:spLocks noChangeShapeType="1"/>
            </p:cNvSpPr>
            <p:nvPr userDrawn="1"/>
          </p:nvSpPr>
          <p:spPr bwMode="auto">
            <a:xfrm>
              <a:off x="0" y="864"/>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Line 8"/>
            <p:cNvSpPr>
              <a:spLocks noChangeShapeType="1"/>
            </p:cNvSpPr>
            <p:nvPr userDrawn="1"/>
          </p:nvSpPr>
          <p:spPr bwMode="auto">
            <a:xfrm>
              <a:off x="0" y="1193"/>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Line 9"/>
            <p:cNvSpPr>
              <a:spLocks noChangeShapeType="1"/>
            </p:cNvSpPr>
            <p:nvPr userDrawn="1"/>
          </p:nvSpPr>
          <p:spPr bwMode="auto">
            <a:xfrm>
              <a:off x="0" y="1521"/>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Line 10"/>
            <p:cNvSpPr>
              <a:spLocks noChangeShapeType="1"/>
            </p:cNvSpPr>
            <p:nvPr userDrawn="1"/>
          </p:nvSpPr>
          <p:spPr bwMode="auto">
            <a:xfrm>
              <a:off x="0" y="1850"/>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 name="Line 11"/>
            <p:cNvSpPr>
              <a:spLocks noChangeShapeType="1"/>
            </p:cNvSpPr>
            <p:nvPr userDrawn="1"/>
          </p:nvSpPr>
          <p:spPr bwMode="auto">
            <a:xfrm>
              <a:off x="0" y="2178"/>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 name="Line 12"/>
            <p:cNvSpPr>
              <a:spLocks noChangeShapeType="1"/>
            </p:cNvSpPr>
            <p:nvPr userDrawn="1"/>
          </p:nvSpPr>
          <p:spPr bwMode="auto">
            <a:xfrm>
              <a:off x="0" y="2507"/>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3"/>
            <p:cNvSpPr>
              <a:spLocks noChangeShapeType="1"/>
            </p:cNvSpPr>
            <p:nvPr userDrawn="1"/>
          </p:nvSpPr>
          <p:spPr bwMode="auto">
            <a:xfrm>
              <a:off x="0" y="2835"/>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 name="Line 14"/>
            <p:cNvSpPr>
              <a:spLocks noChangeShapeType="1"/>
            </p:cNvSpPr>
            <p:nvPr userDrawn="1"/>
          </p:nvSpPr>
          <p:spPr bwMode="auto">
            <a:xfrm>
              <a:off x="0" y="3164"/>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 name="Line 15"/>
            <p:cNvSpPr>
              <a:spLocks noChangeShapeType="1"/>
            </p:cNvSpPr>
            <p:nvPr userDrawn="1"/>
          </p:nvSpPr>
          <p:spPr bwMode="auto">
            <a:xfrm>
              <a:off x="0" y="3492"/>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Line 16"/>
            <p:cNvSpPr>
              <a:spLocks noChangeShapeType="1"/>
            </p:cNvSpPr>
            <p:nvPr userDrawn="1"/>
          </p:nvSpPr>
          <p:spPr bwMode="auto">
            <a:xfrm>
              <a:off x="0" y="3821"/>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Line 17"/>
            <p:cNvSpPr>
              <a:spLocks noChangeShapeType="1"/>
            </p:cNvSpPr>
            <p:nvPr userDrawn="1"/>
          </p:nvSpPr>
          <p:spPr bwMode="auto">
            <a:xfrm>
              <a:off x="0" y="4150"/>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 name="Line 31"/>
            <p:cNvSpPr>
              <a:spLocks noChangeShapeType="1"/>
            </p:cNvSpPr>
            <p:nvPr userDrawn="1"/>
          </p:nvSpPr>
          <p:spPr bwMode="auto">
            <a:xfrm flipV="1">
              <a:off x="228"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 name="Line 32"/>
            <p:cNvSpPr>
              <a:spLocks noChangeShapeType="1"/>
            </p:cNvSpPr>
            <p:nvPr userDrawn="1"/>
          </p:nvSpPr>
          <p:spPr bwMode="auto">
            <a:xfrm flipV="1">
              <a:off x="556"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 name="Line 33"/>
            <p:cNvSpPr>
              <a:spLocks noChangeShapeType="1"/>
            </p:cNvSpPr>
            <p:nvPr userDrawn="1"/>
          </p:nvSpPr>
          <p:spPr bwMode="auto">
            <a:xfrm flipV="1">
              <a:off x="885"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3" name="Line 34"/>
            <p:cNvSpPr>
              <a:spLocks noChangeShapeType="1"/>
            </p:cNvSpPr>
            <p:nvPr userDrawn="1"/>
          </p:nvSpPr>
          <p:spPr bwMode="auto">
            <a:xfrm flipV="1">
              <a:off x="1213"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4" name="Line 35"/>
            <p:cNvSpPr>
              <a:spLocks noChangeShapeType="1"/>
            </p:cNvSpPr>
            <p:nvPr userDrawn="1"/>
          </p:nvSpPr>
          <p:spPr bwMode="auto">
            <a:xfrm flipV="1">
              <a:off x="1542"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5" name="Line 36"/>
            <p:cNvSpPr>
              <a:spLocks noChangeShapeType="1"/>
            </p:cNvSpPr>
            <p:nvPr userDrawn="1"/>
          </p:nvSpPr>
          <p:spPr bwMode="auto">
            <a:xfrm flipV="1">
              <a:off x="1870"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6" name="Line 37"/>
            <p:cNvSpPr>
              <a:spLocks noChangeShapeType="1"/>
            </p:cNvSpPr>
            <p:nvPr userDrawn="1"/>
          </p:nvSpPr>
          <p:spPr bwMode="auto">
            <a:xfrm flipV="1">
              <a:off x="2199"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7" name="Line 38"/>
            <p:cNvSpPr>
              <a:spLocks noChangeShapeType="1"/>
            </p:cNvSpPr>
            <p:nvPr userDrawn="1"/>
          </p:nvSpPr>
          <p:spPr bwMode="auto">
            <a:xfrm flipV="1">
              <a:off x="2528"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8" name="Line 39"/>
            <p:cNvSpPr>
              <a:spLocks noChangeShapeType="1"/>
            </p:cNvSpPr>
            <p:nvPr userDrawn="1"/>
          </p:nvSpPr>
          <p:spPr bwMode="auto">
            <a:xfrm flipV="1">
              <a:off x="2856"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Line 40"/>
            <p:cNvSpPr>
              <a:spLocks noChangeShapeType="1"/>
            </p:cNvSpPr>
            <p:nvPr userDrawn="1"/>
          </p:nvSpPr>
          <p:spPr bwMode="auto">
            <a:xfrm flipV="1">
              <a:off x="3185"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Line 41"/>
            <p:cNvSpPr>
              <a:spLocks noChangeShapeType="1"/>
            </p:cNvSpPr>
            <p:nvPr userDrawn="1"/>
          </p:nvSpPr>
          <p:spPr bwMode="auto">
            <a:xfrm flipV="1">
              <a:off x="3513"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1" name="Line 42"/>
            <p:cNvSpPr>
              <a:spLocks noChangeShapeType="1"/>
            </p:cNvSpPr>
            <p:nvPr userDrawn="1"/>
          </p:nvSpPr>
          <p:spPr bwMode="auto">
            <a:xfrm flipV="1">
              <a:off x="3842"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2" name="Line 43"/>
            <p:cNvSpPr>
              <a:spLocks noChangeShapeType="1"/>
            </p:cNvSpPr>
            <p:nvPr userDrawn="1"/>
          </p:nvSpPr>
          <p:spPr bwMode="auto">
            <a:xfrm flipV="1">
              <a:off x="4170"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3" name="Line 44"/>
            <p:cNvSpPr>
              <a:spLocks noChangeShapeType="1"/>
            </p:cNvSpPr>
            <p:nvPr userDrawn="1"/>
          </p:nvSpPr>
          <p:spPr bwMode="auto">
            <a:xfrm flipV="1">
              <a:off x="4499"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4" name="Line 45"/>
            <p:cNvSpPr>
              <a:spLocks noChangeShapeType="1"/>
            </p:cNvSpPr>
            <p:nvPr userDrawn="1"/>
          </p:nvSpPr>
          <p:spPr bwMode="auto">
            <a:xfrm flipV="1">
              <a:off x="4828"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5" name="Line 46"/>
            <p:cNvSpPr>
              <a:spLocks noChangeShapeType="1"/>
            </p:cNvSpPr>
            <p:nvPr userDrawn="1"/>
          </p:nvSpPr>
          <p:spPr bwMode="auto">
            <a:xfrm flipV="1">
              <a:off x="5156"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6" name="Line 47"/>
            <p:cNvSpPr>
              <a:spLocks noChangeShapeType="1"/>
            </p:cNvSpPr>
            <p:nvPr userDrawn="1"/>
          </p:nvSpPr>
          <p:spPr bwMode="auto">
            <a:xfrm flipV="1">
              <a:off x="5485"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 name="圆角矩形 3"/>
          <p:cNvSpPr/>
          <p:nvPr userDrawn="1"/>
        </p:nvSpPr>
        <p:spPr>
          <a:xfrm>
            <a:off x="972000" y="1089000"/>
            <a:ext cx="7200000" cy="1008000"/>
          </a:xfrm>
          <a:prstGeom prst="roundRect">
            <a:avLst>
              <a:gd name="adj" fmla="val 11241"/>
            </a:avLst>
          </a:prstGeom>
          <a:solidFill>
            <a:schemeClr val="bg1"/>
          </a:solidFill>
          <a:ln>
            <a:solidFill>
              <a:schemeClr val="bg1">
                <a:lumMod val="85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userDrawn="1"/>
        </p:nvSpPr>
        <p:spPr>
          <a:xfrm>
            <a:off x="972000" y="2169000"/>
            <a:ext cx="7200000" cy="3600000"/>
          </a:xfrm>
          <a:prstGeom prst="roundRect">
            <a:avLst>
              <a:gd name="adj" fmla="val 3597"/>
            </a:avLst>
          </a:prstGeom>
          <a:solidFill>
            <a:schemeClr val="bg1"/>
          </a:solidFill>
          <a:ln>
            <a:solidFill>
              <a:schemeClr val="bg1">
                <a:lumMod val="85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grpSp>
        <p:nvGrpSpPr>
          <p:cNvPr id="35" name="Group 4"/>
          <p:cNvGrpSpPr>
            <a:grpSpLocks noChangeAspect="1"/>
          </p:cNvGrpSpPr>
          <p:nvPr userDrawn="1"/>
        </p:nvGrpSpPr>
        <p:grpSpPr bwMode="auto">
          <a:xfrm>
            <a:off x="-18255" y="-11900"/>
            <a:ext cx="9180513" cy="6875463"/>
            <a:chOff x="0" y="22"/>
            <a:chExt cx="5783" cy="4331"/>
          </a:xfrm>
        </p:grpSpPr>
        <p:sp>
          <p:nvSpPr>
            <p:cNvPr id="36" name="Line 5"/>
            <p:cNvSpPr>
              <a:spLocks noChangeShapeType="1"/>
            </p:cNvSpPr>
            <p:nvPr userDrawn="1"/>
          </p:nvSpPr>
          <p:spPr bwMode="auto">
            <a:xfrm>
              <a:off x="0" y="207"/>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7" name="Line 6"/>
            <p:cNvSpPr>
              <a:spLocks noChangeShapeType="1"/>
            </p:cNvSpPr>
            <p:nvPr userDrawn="1"/>
          </p:nvSpPr>
          <p:spPr bwMode="auto">
            <a:xfrm>
              <a:off x="0" y="535"/>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8" name="Line 7"/>
            <p:cNvSpPr>
              <a:spLocks noChangeShapeType="1"/>
            </p:cNvSpPr>
            <p:nvPr userDrawn="1"/>
          </p:nvSpPr>
          <p:spPr bwMode="auto">
            <a:xfrm>
              <a:off x="0" y="864"/>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9" name="Line 8"/>
            <p:cNvSpPr>
              <a:spLocks noChangeShapeType="1"/>
            </p:cNvSpPr>
            <p:nvPr userDrawn="1"/>
          </p:nvSpPr>
          <p:spPr bwMode="auto">
            <a:xfrm>
              <a:off x="0" y="1193"/>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0" name="Line 9"/>
            <p:cNvSpPr>
              <a:spLocks noChangeShapeType="1"/>
            </p:cNvSpPr>
            <p:nvPr userDrawn="1"/>
          </p:nvSpPr>
          <p:spPr bwMode="auto">
            <a:xfrm>
              <a:off x="0" y="1521"/>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1" name="Line 10"/>
            <p:cNvSpPr>
              <a:spLocks noChangeShapeType="1"/>
            </p:cNvSpPr>
            <p:nvPr userDrawn="1"/>
          </p:nvSpPr>
          <p:spPr bwMode="auto">
            <a:xfrm>
              <a:off x="0" y="1850"/>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2" name="Line 11"/>
            <p:cNvSpPr>
              <a:spLocks noChangeShapeType="1"/>
            </p:cNvSpPr>
            <p:nvPr userDrawn="1"/>
          </p:nvSpPr>
          <p:spPr bwMode="auto">
            <a:xfrm>
              <a:off x="0" y="2178"/>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3" name="Line 12"/>
            <p:cNvSpPr>
              <a:spLocks noChangeShapeType="1"/>
            </p:cNvSpPr>
            <p:nvPr userDrawn="1"/>
          </p:nvSpPr>
          <p:spPr bwMode="auto">
            <a:xfrm>
              <a:off x="0" y="2507"/>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4" name="Line 13"/>
            <p:cNvSpPr>
              <a:spLocks noChangeShapeType="1"/>
            </p:cNvSpPr>
            <p:nvPr userDrawn="1"/>
          </p:nvSpPr>
          <p:spPr bwMode="auto">
            <a:xfrm>
              <a:off x="0" y="2835"/>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5" name="Line 14"/>
            <p:cNvSpPr>
              <a:spLocks noChangeShapeType="1"/>
            </p:cNvSpPr>
            <p:nvPr userDrawn="1"/>
          </p:nvSpPr>
          <p:spPr bwMode="auto">
            <a:xfrm>
              <a:off x="0" y="3164"/>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6" name="Line 15"/>
            <p:cNvSpPr>
              <a:spLocks noChangeShapeType="1"/>
            </p:cNvSpPr>
            <p:nvPr userDrawn="1"/>
          </p:nvSpPr>
          <p:spPr bwMode="auto">
            <a:xfrm>
              <a:off x="0" y="3492"/>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7" name="Line 16"/>
            <p:cNvSpPr>
              <a:spLocks noChangeShapeType="1"/>
            </p:cNvSpPr>
            <p:nvPr userDrawn="1"/>
          </p:nvSpPr>
          <p:spPr bwMode="auto">
            <a:xfrm>
              <a:off x="0" y="3821"/>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8" name="Line 17"/>
            <p:cNvSpPr>
              <a:spLocks noChangeShapeType="1"/>
            </p:cNvSpPr>
            <p:nvPr userDrawn="1"/>
          </p:nvSpPr>
          <p:spPr bwMode="auto">
            <a:xfrm>
              <a:off x="0" y="4150"/>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9" name="Line 31"/>
            <p:cNvSpPr>
              <a:spLocks noChangeShapeType="1"/>
            </p:cNvSpPr>
            <p:nvPr userDrawn="1"/>
          </p:nvSpPr>
          <p:spPr bwMode="auto">
            <a:xfrm flipV="1">
              <a:off x="228"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 name="Line 32"/>
            <p:cNvSpPr>
              <a:spLocks noChangeShapeType="1"/>
            </p:cNvSpPr>
            <p:nvPr userDrawn="1"/>
          </p:nvSpPr>
          <p:spPr bwMode="auto">
            <a:xfrm flipV="1">
              <a:off x="556"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1" name="Line 33"/>
            <p:cNvSpPr>
              <a:spLocks noChangeShapeType="1"/>
            </p:cNvSpPr>
            <p:nvPr userDrawn="1"/>
          </p:nvSpPr>
          <p:spPr bwMode="auto">
            <a:xfrm flipV="1">
              <a:off x="885"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2" name="Line 34"/>
            <p:cNvSpPr>
              <a:spLocks noChangeShapeType="1"/>
            </p:cNvSpPr>
            <p:nvPr userDrawn="1"/>
          </p:nvSpPr>
          <p:spPr bwMode="auto">
            <a:xfrm flipV="1">
              <a:off x="1213"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3" name="Line 35"/>
            <p:cNvSpPr>
              <a:spLocks noChangeShapeType="1"/>
            </p:cNvSpPr>
            <p:nvPr userDrawn="1"/>
          </p:nvSpPr>
          <p:spPr bwMode="auto">
            <a:xfrm flipV="1">
              <a:off x="1542"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4" name="Line 36"/>
            <p:cNvSpPr>
              <a:spLocks noChangeShapeType="1"/>
            </p:cNvSpPr>
            <p:nvPr userDrawn="1"/>
          </p:nvSpPr>
          <p:spPr bwMode="auto">
            <a:xfrm flipV="1">
              <a:off x="1870"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5" name="Line 37"/>
            <p:cNvSpPr>
              <a:spLocks noChangeShapeType="1"/>
            </p:cNvSpPr>
            <p:nvPr userDrawn="1"/>
          </p:nvSpPr>
          <p:spPr bwMode="auto">
            <a:xfrm flipV="1">
              <a:off x="2199"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6" name="Line 38"/>
            <p:cNvSpPr>
              <a:spLocks noChangeShapeType="1"/>
            </p:cNvSpPr>
            <p:nvPr userDrawn="1"/>
          </p:nvSpPr>
          <p:spPr bwMode="auto">
            <a:xfrm flipV="1">
              <a:off x="2528"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7" name="Line 39"/>
            <p:cNvSpPr>
              <a:spLocks noChangeShapeType="1"/>
            </p:cNvSpPr>
            <p:nvPr userDrawn="1"/>
          </p:nvSpPr>
          <p:spPr bwMode="auto">
            <a:xfrm flipV="1">
              <a:off x="2856"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8" name="Line 40"/>
            <p:cNvSpPr>
              <a:spLocks noChangeShapeType="1"/>
            </p:cNvSpPr>
            <p:nvPr userDrawn="1"/>
          </p:nvSpPr>
          <p:spPr bwMode="auto">
            <a:xfrm flipV="1">
              <a:off x="3185"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9" name="Line 41"/>
            <p:cNvSpPr>
              <a:spLocks noChangeShapeType="1"/>
            </p:cNvSpPr>
            <p:nvPr userDrawn="1"/>
          </p:nvSpPr>
          <p:spPr bwMode="auto">
            <a:xfrm flipV="1">
              <a:off x="3513"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0" name="Line 42"/>
            <p:cNvSpPr>
              <a:spLocks noChangeShapeType="1"/>
            </p:cNvSpPr>
            <p:nvPr userDrawn="1"/>
          </p:nvSpPr>
          <p:spPr bwMode="auto">
            <a:xfrm flipV="1">
              <a:off x="3842"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1" name="Line 43"/>
            <p:cNvSpPr>
              <a:spLocks noChangeShapeType="1"/>
            </p:cNvSpPr>
            <p:nvPr userDrawn="1"/>
          </p:nvSpPr>
          <p:spPr bwMode="auto">
            <a:xfrm flipV="1">
              <a:off x="4170"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2" name="Line 44"/>
            <p:cNvSpPr>
              <a:spLocks noChangeShapeType="1"/>
            </p:cNvSpPr>
            <p:nvPr userDrawn="1"/>
          </p:nvSpPr>
          <p:spPr bwMode="auto">
            <a:xfrm flipV="1">
              <a:off x="4499"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3" name="Line 45"/>
            <p:cNvSpPr>
              <a:spLocks noChangeShapeType="1"/>
            </p:cNvSpPr>
            <p:nvPr userDrawn="1"/>
          </p:nvSpPr>
          <p:spPr bwMode="auto">
            <a:xfrm flipV="1">
              <a:off x="4828"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4" name="Line 46"/>
            <p:cNvSpPr>
              <a:spLocks noChangeShapeType="1"/>
            </p:cNvSpPr>
            <p:nvPr userDrawn="1"/>
          </p:nvSpPr>
          <p:spPr bwMode="auto">
            <a:xfrm flipV="1">
              <a:off x="5156"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5" name="Line 47"/>
            <p:cNvSpPr>
              <a:spLocks noChangeShapeType="1"/>
            </p:cNvSpPr>
            <p:nvPr userDrawn="1"/>
          </p:nvSpPr>
          <p:spPr bwMode="auto">
            <a:xfrm flipV="1">
              <a:off x="5485"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3" name="圆角矩形 2"/>
          <p:cNvSpPr/>
          <p:nvPr userDrawn="1"/>
        </p:nvSpPr>
        <p:spPr>
          <a:xfrm>
            <a:off x="972000" y="1089000"/>
            <a:ext cx="7200000" cy="4680000"/>
          </a:xfrm>
          <a:prstGeom prst="roundRect">
            <a:avLst>
              <a:gd name="adj" fmla="val 3597"/>
            </a:avLst>
          </a:prstGeom>
          <a:solidFill>
            <a:schemeClr val="bg1"/>
          </a:solidFill>
          <a:ln>
            <a:solidFill>
              <a:schemeClr val="bg1">
                <a:lumMod val="85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grpSp>
        <p:nvGrpSpPr>
          <p:cNvPr id="2" name="Group 4"/>
          <p:cNvGrpSpPr>
            <a:grpSpLocks noChangeAspect="1"/>
          </p:cNvGrpSpPr>
          <p:nvPr userDrawn="1"/>
        </p:nvGrpSpPr>
        <p:grpSpPr bwMode="auto">
          <a:xfrm>
            <a:off x="-18255" y="-11900"/>
            <a:ext cx="9180513" cy="6875463"/>
            <a:chOff x="0" y="22"/>
            <a:chExt cx="5783" cy="4331"/>
          </a:xfrm>
        </p:grpSpPr>
        <p:sp>
          <p:nvSpPr>
            <p:cNvPr id="3" name="Line 5"/>
            <p:cNvSpPr>
              <a:spLocks noChangeShapeType="1"/>
            </p:cNvSpPr>
            <p:nvPr userDrawn="1"/>
          </p:nvSpPr>
          <p:spPr bwMode="auto">
            <a:xfrm>
              <a:off x="0" y="207"/>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Line 6"/>
            <p:cNvSpPr>
              <a:spLocks noChangeShapeType="1"/>
            </p:cNvSpPr>
            <p:nvPr userDrawn="1"/>
          </p:nvSpPr>
          <p:spPr bwMode="auto">
            <a:xfrm>
              <a:off x="0" y="535"/>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 name="Line 7"/>
            <p:cNvSpPr>
              <a:spLocks noChangeShapeType="1"/>
            </p:cNvSpPr>
            <p:nvPr userDrawn="1"/>
          </p:nvSpPr>
          <p:spPr bwMode="auto">
            <a:xfrm>
              <a:off x="0" y="864"/>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 name="Line 8"/>
            <p:cNvSpPr>
              <a:spLocks noChangeShapeType="1"/>
            </p:cNvSpPr>
            <p:nvPr userDrawn="1"/>
          </p:nvSpPr>
          <p:spPr bwMode="auto">
            <a:xfrm>
              <a:off x="0" y="1193"/>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Line 9"/>
            <p:cNvSpPr>
              <a:spLocks noChangeShapeType="1"/>
            </p:cNvSpPr>
            <p:nvPr userDrawn="1"/>
          </p:nvSpPr>
          <p:spPr bwMode="auto">
            <a:xfrm>
              <a:off x="0" y="1521"/>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10"/>
            <p:cNvSpPr>
              <a:spLocks noChangeShapeType="1"/>
            </p:cNvSpPr>
            <p:nvPr userDrawn="1"/>
          </p:nvSpPr>
          <p:spPr bwMode="auto">
            <a:xfrm>
              <a:off x="0" y="1850"/>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Line 11"/>
            <p:cNvSpPr>
              <a:spLocks noChangeShapeType="1"/>
            </p:cNvSpPr>
            <p:nvPr userDrawn="1"/>
          </p:nvSpPr>
          <p:spPr bwMode="auto">
            <a:xfrm>
              <a:off x="0" y="2178"/>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Line 12"/>
            <p:cNvSpPr>
              <a:spLocks noChangeShapeType="1"/>
            </p:cNvSpPr>
            <p:nvPr userDrawn="1"/>
          </p:nvSpPr>
          <p:spPr bwMode="auto">
            <a:xfrm>
              <a:off x="0" y="2507"/>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Line 13"/>
            <p:cNvSpPr>
              <a:spLocks noChangeShapeType="1"/>
            </p:cNvSpPr>
            <p:nvPr userDrawn="1"/>
          </p:nvSpPr>
          <p:spPr bwMode="auto">
            <a:xfrm>
              <a:off x="0" y="2835"/>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Line 14"/>
            <p:cNvSpPr>
              <a:spLocks noChangeShapeType="1"/>
            </p:cNvSpPr>
            <p:nvPr userDrawn="1"/>
          </p:nvSpPr>
          <p:spPr bwMode="auto">
            <a:xfrm>
              <a:off x="0" y="3164"/>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 name="Line 15"/>
            <p:cNvSpPr>
              <a:spLocks noChangeShapeType="1"/>
            </p:cNvSpPr>
            <p:nvPr userDrawn="1"/>
          </p:nvSpPr>
          <p:spPr bwMode="auto">
            <a:xfrm>
              <a:off x="0" y="3492"/>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 name="Line 16"/>
            <p:cNvSpPr>
              <a:spLocks noChangeShapeType="1"/>
            </p:cNvSpPr>
            <p:nvPr userDrawn="1"/>
          </p:nvSpPr>
          <p:spPr bwMode="auto">
            <a:xfrm>
              <a:off x="0" y="3821"/>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7"/>
            <p:cNvSpPr>
              <a:spLocks noChangeShapeType="1"/>
            </p:cNvSpPr>
            <p:nvPr userDrawn="1"/>
          </p:nvSpPr>
          <p:spPr bwMode="auto">
            <a:xfrm>
              <a:off x="0" y="4150"/>
              <a:ext cx="5783" cy="0"/>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 name="Line 31"/>
            <p:cNvSpPr>
              <a:spLocks noChangeShapeType="1"/>
            </p:cNvSpPr>
            <p:nvPr userDrawn="1"/>
          </p:nvSpPr>
          <p:spPr bwMode="auto">
            <a:xfrm flipV="1">
              <a:off x="228"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 name="Line 32"/>
            <p:cNvSpPr>
              <a:spLocks noChangeShapeType="1"/>
            </p:cNvSpPr>
            <p:nvPr userDrawn="1"/>
          </p:nvSpPr>
          <p:spPr bwMode="auto">
            <a:xfrm flipV="1">
              <a:off x="556"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Line 33"/>
            <p:cNvSpPr>
              <a:spLocks noChangeShapeType="1"/>
            </p:cNvSpPr>
            <p:nvPr userDrawn="1"/>
          </p:nvSpPr>
          <p:spPr bwMode="auto">
            <a:xfrm flipV="1">
              <a:off x="885"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Line 34"/>
            <p:cNvSpPr>
              <a:spLocks noChangeShapeType="1"/>
            </p:cNvSpPr>
            <p:nvPr userDrawn="1"/>
          </p:nvSpPr>
          <p:spPr bwMode="auto">
            <a:xfrm flipV="1">
              <a:off x="1213"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 name="Line 35"/>
            <p:cNvSpPr>
              <a:spLocks noChangeShapeType="1"/>
            </p:cNvSpPr>
            <p:nvPr userDrawn="1"/>
          </p:nvSpPr>
          <p:spPr bwMode="auto">
            <a:xfrm flipV="1">
              <a:off x="1542"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 name="Line 36"/>
            <p:cNvSpPr>
              <a:spLocks noChangeShapeType="1"/>
            </p:cNvSpPr>
            <p:nvPr userDrawn="1"/>
          </p:nvSpPr>
          <p:spPr bwMode="auto">
            <a:xfrm flipV="1">
              <a:off x="1870"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 name="Line 37"/>
            <p:cNvSpPr>
              <a:spLocks noChangeShapeType="1"/>
            </p:cNvSpPr>
            <p:nvPr userDrawn="1"/>
          </p:nvSpPr>
          <p:spPr bwMode="auto">
            <a:xfrm flipV="1">
              <a:off x="2199"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3" name="Line 38"/>
            <p:cNvSpPr>
              <a:spLocks noChangeShapeType="1"/>
            </p:cNvSpPr>
            <p:nvPr userDrawn="1"/>
          </p:nvSpPr>
          <p:spPr bwMode="auto">
            <a:xfrm flipV="1">
              <a:off x="2528"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4" name="Line 39"/>
            <p:cNvSpPr>
              <a:spLocks noChangeShapeType="1"/>
            </p:cNvSpPr>
            <p:nvPr userDrawn="1"/>
          </p:nvSpPr>
          <p:spPr bwMode="auto">
            <a:xfrm flipV="1">
              <a:off x="2856"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5" name="Line 40"/>
            <p:cNvSpPr>
              <a:spLocks noChangeShapeType="1"/>
            </p:cNvSpPr>
            <p:nvPr userDrawn="1"/>
          </p:nvSpPr>
          <p:spPr bwMode="auto">
            <a:xfrm flipV="1">
              <a:off x="3185"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6" name="Line 41"/>
            <p:cNvSpPr>
              <a:spLocks noChangeShapeType="1"/>
            </p:cNvSpPr>
            <p:nvPr userDrawn="1"/>
          </p:nvSpPr>
          <p:spPr bwMode="auto">
            <a:xfrm flipV="1">
              <a:off x="3513"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7" name="Line 42"/>
            <p:cNvSpPr>
              <a:spLocks noChangeShapeType="1"/>
            </p:cNvSpPr>
            <p:nvPr userDrawn="1"/>
          </p:nvSpPr>
          <p:spPr bwMode="auto">
            <a:xfrm flipV="1">
              <a:off x="3842"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8" name="Line 43"/>
            <p:cNvSpPr>
              <a:spLocks noChangeShapeType="1"/>
            </p:cNvSpPr>
            <p:nvPr userDrawn="1"/>
          </p:nvSpPr>
          <p:spPr bwMode="auto">
            <a:xfrm flipV="1">
              <a:off x="4170"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Line 44"/>
            <p:cNvSpPr>
              <a:spLocks noChangeShapeType="1"/>
            </p:cNvSpPr>
            <p:nvPr userDrawn="1"/>
          </p:nvSpPr>
          <p:spPr bwMode="auto">
            <a:xfrm flipV="1">
              <a:off x="4499"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Line 45"/>
            <p:cNvSpPr>
              <a:spLocks noChangeShapeType="1"/>
            </p:cNvSpPr>
            <p:nvPr userDrawn="1"/>
          </p:nvSpPr>
          <p:spPr bwMode="auto">
            <a:xfrm flipV="1">
              <a:off x="4828"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1" name="Line 46"/>
            <p:cNvSpPr>
              <a:spLocks noChangeShapeType="1"/>
            </p:cNvSpPr>
            <p:nvPr userDrawn="1"/>
          </p:nvSpPr>
          <p:spPr bwMode="auto">
            <a:xfrm flipV="1">
              <a:off x="5156"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2" name="Line 47"/>
            <p:cNvSpPr>
              <a:spLocks noChangeShapeType="1"/>
            </p:cNvSpPr>
            <p:nvPr userDrawn="1"/>
          </p:nvSpPr>
          <p:spPr bwMode="auto">
            <a:xfrm flipV="1">
              <a:off x="5485" y="22"/>
              <a:ext cx="0" cy="4331"/>
            </a:xfrm>
            <a:prstGeom prst="line">
              <a:avLst/>
            </a:prstGeom>
            <a:noFill/>
            <a:ln w="15875"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OGO">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14571000"/>
            <a:ext cx="9144000" cy="3600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e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em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em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emf"/><Relationship Id="rId1"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1692000" y="1873943"/>
            <a:ext cx="5760000" cy="3389544"/>
            <a:chOff x="1828002" y="1770207"/>
            <a:chExt cx="6300001" cy="3389544"/>
          </a:xfrm>
        </p:grpSpPr>
        <p:sp>
          <p:nvSpPr>
            <p:cNvPr id="73" name="Rectangle 546"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p:nvPr/>
          </p:nvSpPr>
          <p:spPr>
            <a:xfrm>
              <a:off x="1828002" y="2665706"/>
              <a:ext cx="6300001" cy="707886"/>
            </a:xfrm>
            <a:prstGeom prst="rect">
              <a:avLst/>
            </a:prstGeom>
          </p:spPr>
          <p:txBody>
            <a:bodyPr wrap="square">
              <a:spAutoFit/>
            </a:bodyPr>
            <a:lstStyle/>
            <a:p>
              <a:pPr algn="ctr"/>
              <a:r>
                <a:rPr lang="en-US" sz="4000" b="1" dirty="0" smtClean="0">
                  <a:solidFill>
                    <a:schemeClr val="tx1">
                      <a:lumMod val="75000"/>
                      <a:lumOff val="25000"/>
                    </a:schemeClr>
                  </a:solidFill>
                  <a:latin typeface="汉堡包手机字体" panose="020B0604000101010104" pitchFamily="34" charset="-122"/>
                  <a:ea typeface="汉堡包手机字体" panose="020B0604000101010104" pitchFamily="34" charset="-122"/>
                  <a:cs typeface="Open Sans Light" panose="020B0306030504020204" pitchFamily="34" charset="0"/>
                </a:rPr>
                <a:t>COURSEWARE</a:t>
              </a:r>
              <a:endParaRPr lang="id-ID" sz="4000" b="1" dirty="0">
                <a:solidFill>
                  <a:schemeClr val="tx1">
                    <a:lumMod val="75000"/>
                    <a:lumOff val="25000"/>
                  </a:schemeClr>
                </a:solidFill>
                <a:latin typeface="汉堡包手机字体" panose="020B0604000101010104" pitchFamily="34" charset="-122"/>
                <a:ea typeface="汉堡包手机字体" panose="020B0604000101010104" pitchFamily="34" charset="-122"/>
                <a:cs typeface="Open Sans Light" panose="020B0306030504020204" pitchFamily="34" charset="0"/>
              </a:endParaRPr>
            </a:p>
          </p:txBody>
        </p:sp>
        <p:sp>
          <p:nvSpPr>
            <p:cNvPr id="74" name="副标题 2"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txBox="1"/>
            <p:nvPr/>
          </p:nvSpPr>
          <p:spPr>
            <a:xfrm>
              <a:off x="1828002" y="4540508"/>
              <a:ext cx="6300001" cy="288000"/>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2">
                      <a:lumMod val="60000"/>
                      <a:lumOff val="40000"/>
                    </a:schemeClr>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b="1"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教育教学｜老师说课｜教师教案｜教学工具</a:t>
              </a:r>
              <a:endParaRPr lang="zh-CN" altLang="en-US" b="1" dirty="0">
                <a:solidFill>
                  <a:schemeClr val="tx1">
                    <a:lumMod val="75000"/>
                    <a:lumOff val="25000"/>
                  </a:schemeClr>
                </a:solidFill>
                <a:latin typeface="汉堡包手机字体" panose="020B0604000101010104" pitchFamily="34" charset="-122"/>
                <a:ea typeface="汉堡包手机字体" panose="020B0604000101010104" pitchFamily="34" charset="-122"/>
              </a:endParaRPr>
            </a:p>
          </p:txBody>
        </p:sp>
        <p:sp>
          <p:nvSpPr>
            <p:cNvPr id="75" name="文本框 74"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txBox="1"/>
            <p:nvPr/>
          </p:nvSpPr>
          <p:spPr>
            <a:xfrm>
              <a:off x="1828002" y="3334125"/>
              <a:ext cx="6300001" cy="1200329"/>
            </a:xfrm>
            <a:prstGeom prst="rect">
              <a:avLst/>
            </a:prstGeom>
            <a:noFill/>
          </p:spPr>
          <p:txBody>
            <a:bodyPr wrap="square" rtlCol="0">
              <a:spAutoFit/>
            </a:bodyPr>
            <a:lstStyle/>
            <a:p>
              <a:pPr algn="ctr">
                <a:lnSpc>
                  <a:spcPct val="150000"/>
                </a:lnSpc>
              </a:pPr>
              <a:r>
                <a:rPr lang="en-US" altLang="zh-CN" sz="1200" dirty="0">
                  <a:solidFill>
                    <a:schemeClr val="tx1">
                      <a:lumMod val="75000"/>
                      <a:lumOff val="25000"/>
                    </a:schemeClr>
                  </a:solidFill>
                  <a:latin typeface="汉堡包手机字体" panose="020B0604000101010104" pitchFamily="34" charset="-122"/>
                  <a:ea typeface="汉堡包手机字体" panose="020B0604000101010104" pitchFamily="34" charset="-122"/>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200" dirty="0">
                <a:solidFill>
                  <a:schemeClr val="tx1">
                    <a:lumMod val="75000"/>
                    <a:lumOff val="25000"/>
                  </a:schemeClr>
                </a:solidFill>
                <a:latin typeface="汉堡包手机字体" panose="020B0604000101010104" pitchFamily="34" charset="-122"/>
                <a:ea typeface="汉堡包手机字体" panose="020B0604000101010104" pitchFamily="34" charset="-122"/>
              </a:endParaRPr>
            </a:p>
          </p:txBody>
        </p:sp>
        <p:sp>
          <p:nvSpPr>
            <p:cNvPr id="76" name="Title 1"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txBox="1"/>
            <p:nvPr/>
          </p:nvSpPr>
          <p:spPr>
            <a:xfrm>
              <a:off x="1828002" y="1770207"/>
              <a:ext cx="6300001" cy="92333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6000" b="1" dirty="0" smtClean="0">
                  <a:solidFill>
                    <a:schemeClr val="tx1">
                      <a:lumMod val="75000"/>
                      <a:lumOff val="25000"/>
                    </a:schemeClr>
                  </a:solidFill>
                  <a:latin typeface="汉堡包手机字体" panose="020B0604000101010104" pitchFamily="34" charset="-122"/>
                  <a:ea typeface="汉堡包手机字体" panose="020B0604000101010104" pitchFamily="34" charset="-122"/>
                  <a:cs typeface="Open Sans Light" panose="020B0306030504020204" pitchFamily="34" charset="0"/>
                </a:rPr>
                <a:t>小学数学课件</a:t>
              </a:r>
              <a:endParaRPr lang="en-US" sz="6000" b="1" dirty="0">
                <a:solidFill>
                  <a:schemeClr val="tx1">
                    <a:lumMod val="75000"/>
                    <a:lumOff val="25000"/>
                  </a:schemeClr>
                </a:solidFill>
                <a:latin typeface="汉堡包手机字体" panose="020B0604000101010104" pitchFamily="34" charset="-122"/>
                <a:ea typeface="汉堡包手机字体" panose="020B0604000101010104" pitchFamily="34" charset="-122"/>
                <a:cs typeface="Open Sans Light" panose="020B0306030504020204" pitchFamily="34" charset="0"/>
              </a:endParaRPr>
            </a:p>
          </p:txBody>
        </p:sp>
        <p:sp>
          <p:nvSpPr>
            <p:cNvPr id="84" name="副标题 2"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txBox="1"/>
            <p:nvPr/>
          </p:nvSpPr>
          <p:spPr>
            <a:xfrm>
              <a:off x="1828002" y="4871751"/>
              <a:ext cx="6300001" cy="288000"/>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2">
                      <a:lumMod val="60000"/>
                      <a:lumOff val="40000"/>
                    </a:schemeClr>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b="1"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老师：</a:t>
              </a:r>
              <a:r>
                <a:rPr lang="en-US" altLang="zh-CN" b="1"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XXX</a:t>
              </a:r>
              <a:endParaRPr lang="en-US" altLang="zh-CN" b="1" dirty="0" smtClean="0">
                <a:solidFill>
                  <a:schemeClr val="tx1">
                    <a:lumMod val="75000"/>
                    <a:lumOff val="25000"/>
                  </a:schemeClr>
                </a:solidFill>
                <a:latin typeface="汉堡包手机字体" panose="020B0604000101010104" pitchFamily="34" charset="-122"/>
                <a:ea typeface="汉堡包手机字体" panose="020B0604000101010104" pitchFamily="34" charset="-122"/>
              </a:endParaRPr>
            </a:p>
          </p:txBody>
        </p:sp>
      </p:grpSp>
      <p:pic>
        <p:nvPicPr>
          <p:cNvPr id="3" name="图片 2"/>
          <p:cNvPicPr>
            <a:picLocks noChangeAspect="1"/>
          </p:cNvPicPr>
          <p:nvPr/>
        </p:nvPicPr>
        <p:blipFill>
          <a:blip r:embed="rId1"/>
          <a:stretch>
            <a:fillRect/>
          </a:stretch>
        </p:blipFill>
        <p:spPr>
          <a:xfrm>
            <a:off x="27160" y="3931346"/>
            <a:ext cx="2140973" cy="281956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332000" y="1293737"/>
            <a:ext cx="6480000" cy="458523"/>
          </a:xfrm>
          <a:prstGeom prst="rect">
            <a:avLst/>
          </a:prstGeom>
          <a:noFill/>
        </p:spPr>
        <p:txBody>
          <a:bodyPr wrap="square" rtlCol="0">
            <a:spAutoFit/>
          </a:bodyPr>
          <a:lstStyle/>
          <a:p>
            <a:pPr indent="177800" algn="just">
              <a:lnSpc>
                <a:spcPct val="150000"/>
              </a:lnSpc>
            </a:pPr>
            <a:r>
              <a:rPr lang="en-US" altLang="zh-CN" dirty="0" smtClean="0">
                <a:latin typeface="汉堡包手机字体" panose="020B0604000101010104" pitchFamily="34" charset="-122"/>
                <a:ea typeface="汉堡包手机字体" panose="020B0604000101010104" pitchFamily="34" charset="-122"/>
              </a:rPr>
              <a:t>4</a:t>
            </a:r>
            <a:r>
              <a:rPr lang="en-US" altLang="zh-CN" dirty="0" smtClean="0">
                <a:latin typeface="汉堡包手机字体" panose="020B0604000101010104" pitchFamily="34" charset="-122"/>
                <a:ea typeface="汉堡包手机字体" panose="020B0604000101010104" pitchFamily="34" charset="-122"/>
              </a:rPr>
              <a:t>. </a:t>
            </a:r>
            <a:r>
              <a:rPr lang="zh-CN" altLang="en-US" dirty="0" smtClean="0">
                <a:latin typeface="汉堡包手机字体" panose="020B0604000101010104" pitchFamily="34" charset="-122"/>
                <a:ea typeface="汉堡包手机字体" panose="020B0604000101010104" pitchFamily="34" charset="-122"/>
              </a:rPr>
              <a:t>约分与通分的比较</a:t>
            </a:r>
            <a:endParaRPr lang="zh-CN" altLang="en-US" dirty="0">
              <a:latin typeface="汉堡包手机字体" panose="020B0604000101010104" pitchFamily="34" charset="-122"/>
              <a:ea typeface="汉堡包手机字体" panose="020B0604000101010104" pitchFamily="34" charset="-122"/>
            </a:endParaRPr>
          </a:p>
        </p:txBody>
      </p:sp>
      <p:sp>
        <p:nvSpPr>
          <p:cNvPr id="4" name="矩形 3"/>
          <p:cNvSpPr/>
          <p:nvPr/>
        </p:nvSpPr>
        <p:spPr>
          <a:xfrm>
            <a:off x="1347361" y="2711630"/>
            <a:ext cx="877163" cy="369332"/>
          </a:xfrm>
          <a:prstGeom prst="rect">
            <a:avLst/>
          </a:prstGeom>
        </p:spPr>
        <p:txBody>
          <a:bodyPr wrap="none">
            <a:spAutoFit/>
          </a:bodyPr>
          <a:lstStyle/>
          <a:p>
            <a:r>
              <a:rPr lang="zh-CN" altLang="en-US" dirty="0" smtClean="0">
                <a:solidFill>
                  <a:srgbClr val="FF3399"/>
                </a:solidFill>
                <a:latin typeface="汉堡包手机字体" panose="020B0604000101010104" pitchFamily="34" charset="-122"/>
                <a:ea typeface="汉堡包手机字体" panose="020B0604000101010104" pitchFamily="34" charset="-122"/>
              </a:rPr>
              <a:t>不同点</a:t>
            </a:r>
            <a:endParaRPr lang="zh-CN" altLang="en-US" dirty="0">
              <a:solidFill>
                <a:srgbClr val="FF3399"/>
              </a:solidFill>
              <a:latin typeface="汉堡包手机字体" panose="020B0604000101010104" pitchFamily="34" charset="-122"/>
              <a:ea typeface="汉堡包手机字体" panose="020B0604000101010104" pitchFamily="34" charset="-122"/>
            </a:endParaRPr>
          </a:p>
        </p:txBody>
      </p:sp>
      <p:sp>
        <p:nvSpPr>
          <p:cNvPr id="5" name="矩形 4"/>
          <p:cNvSpPr/>
          <p:nvPr/>
        </p:nvSpPr>
        <p:spPr>
          <a:xfrm>
            <a:off x="2954886" y="2697296"/>
            <a:ext cx="646331" cy="369332"/>
          </a:xfrm>
          <a:prstGeom prst="rect">
            <a:avLst/>
          </a:prstGeom>
        </p:spPr>
        <p:txBody>
          <a:bodyPr wrap="none">
            <a:spAutoFit/>
          </a:bodyPr>
          <a:lstStyle/>
          <a:p>
            <a:r>
              <a:rPr lang="zh-CN" altLang="en-US" dirty="0" smtClean="0">
                <a:latin typeface="汉堡包手机字体" panose="020B0604000101010104" pitchFamily="34" charset="-122"/>
                <a:ea typeface="汉堡包手机字体" panose="020B0604000101010104" pitchFamily="34" charset="-122"/>
              </a:rPr>
              <a:t>方法</a:t>
            </a:r>
            <a:endParaRPr lang="zh-CN" altLang="en-US" dirty="0">
              <a:latin typeface="汉堡包手机字体" panose="020B0604000101010104" pitchFamily="34" charset="-122"/>
              <a:ea typeface="汉堡包手机字体" panose="020B0604000101010104" pitchFamily="34" charset="-122"/>
            </a:endParaRPr>
          </a:p>
        </p:txBody>
      </p:sp>
      <p:sp>
        <p:nvSpPr>
          <p:cNvPr id="6" name="矩形 5"/>
          <p:cNvSpPr/>
          <p:nvPr/>
        </p:nvSpPr>
        <p:spPr>
          <a:xfrm>
            <a:off x="2954886" y="2116273"/>
            <a:ext cx="646331" cy="369332"/>
          </a:xfrm>
          <a:prstGeom prst="rect">
            <a:avLst/>
          </a:prstGeom>
        </p:spPr>
        <p:txBody>
          <a:bodyPr wrap="none">
            <a:spAutoFit/>
          </a:bodyPr>
          <a:lstStyle/>
          <a:p>
            <a:r>
              <a:rPr lang="zh-CN" altLang="en-US" dirty="0" smtClean="0">
                <a:latin typeface="汉堡包手机字体" panose="020B0604000101010104" pitchFamily="34" charset="-122"/>
                <a:ea typeface="汉堡包手机字体" panose="020B0604000101010104" pitchFamily="34" charset="-122"/>
              </a:rPr>
              <a:t>对象</a:t>
            </a:r>
            <a:endParaRPr lang="zh-CN" altLang="en-US" dirty="0">
              <a:latin typeface="汉堡包手机字体" panose="020B0604000101010104" pitchFamily="34" charset="-122"/>
              <a:ea typeface="汉堡包手机字体" panose="020B0604000101010104" pitchFamily="34" charset="-122"/>
            </a:endParaRPr>
          </a:p>
        </p:txBody>
      </p:sp>
      <p:sp>
        <p:nvSpPr>
          <p:cNvPr id="7" name="矩形 6"/>
          <p:cNvSpPr/>
          <p:nvPr/>
        </p:nvSpPr>
        <p:spPr>
          <a:xfrm>
            <a:off x="2954886" y="3278319"/>
            <a:ext cx="646331" cy="369332"/>
          </a:xfrm>
          <a:prstGeom prst="rect">
            <a:avLst/>
          </a:prstGeom>
        </p:spPr>
        <p:txBody>
          <a:bodyPr wrap="none">
            <a:spAutoFit/>
          </a:bodyPr>
          <a:lstStyle/>
          <a:p>
            <a:r>
              <a:rPr lang="zh-CN" altLang="en-US" dirty="0" smtClean="0">
                <a:latin typeface="汉堡包手机字体" panose="020B0604000101010104" pitchFamily="34" charset="-122"/>
                <a:ea typeface="汉堡包手机字体" panose="020B0604000101010104" pitchFamily="34" charset="-122"/>
              </a:rPr>
              <a:t>结果</a:t>
            </a:r>
            <a:endParaRPr lang="zh-CN" altLang="en-US" dirty="0">
              <a:latin typeface="汉堡包手机字体" panose="020B0604000101010104" pitchFamily="34" charset="-122"/>
              <a:ea typeface="汉堡包手机字体" panose="020B0604000101010104" pitchFamily="34" charset="-122"/>
            </a:endParaRPr>
          </a:p>
        </p:txBody>
      </p:sp>
      <p:cxnSp>
        <p:nvCxnSpPr>
          <p:cNvPr id="8" name="直接箭头连接符 7"/>
          <p:cNvCxnSpPr/>
          <p:nvPr/>
        </p:nvCxnSpPr>
        <p:spPr>
          <a:xfrm flipV="1">
            <a:off x="2270464" y="2420046"/>
            <a:ext cx="720000" cy="461916"/>
          </a:xfrm>
          <a:prstGeom prst="straightConnector1">
            <a:avLst/>
          </a:prstGeom>
          <a:ln w="28575">
            <a:solidFill>
              <a:srgbClr val="FF3399"/>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2270464" y="2905109"/>
            <a:ext cx="720000" cy="0"/>
          </a:xfrm>
          <a:prstGeom prst="straightConnector1">
            <a:avLst/>
          </a:prstGeom>
          <a:ln w="28575">
            <a:solidFill>
              <a:srgbClr val="FF3399"/>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2270464" y="2928255"/>
            <a:ext cx="720000" cy="461916"/>
          </a:xfrm>
          <a:prstGeom prst="straightConnector1">
            <a:avLst/>
          </a:prstGeom>
          <a:ln w="28575">
            <a:solidFill>
              <a:srgbClr val="FF3399"/>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506530" y="2116273"/>
            <a:ext cx="4305470" cy="0"/>
          </a:xfrm>
          <a:prstGeom prst="line">
            <a:avLst/>
          </a:prstGeom>
          <a:ln w="28575">
            <a:solidFill>
              <a:srgbClr val="FF3399"/>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506530" y="3615528"/>
            <a:ext cx="4305470" cy="0"/>
          </a:xfrm>
          <a:prstGeom prst="line">
            <a:avLst/>
          </a:prstGeom>
          <a:ln w="28575">
            <a:solidFill>
              <a:srgbClr val="FF3399"/>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43852" y="2095133"/>
            <a:ext cx="0" cy="1548000"/>
          </a:xfrm>
          <a:prstGeom prst="line">
            <a:avLst/>
          </a:prstGeom>
          <a:ln w="28575">
            <a:solidFill>
              <a:srgbClr val="FF3399"/>
            </a:solidFill>
            <a:prstDash val="dash"/>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3672000" y="2116273"/>
            <a:ext cx="2160000" cy="338554"/>
          </a:xfrm>
          <a:prstGeom prst="rect">
            <a:avLst/>
          </a:prstGeom>
        </p:spPr>
        <p:txBody>
          <a:bodyPr wrap="square">
            <a:spAutoFit/>
          </a:bodyPr>
          <a:lstStyle/>
          <a:p>
            <a:r>
              <a:rPr lang="zh-CN" altLang="en-US" sz="1600" dirty="0" smtClean="0">
                <a:latin typeface="汉堡包手机字体" panose="020B0604000101010104" pitchFamily="34" charset="-122"/>
                <a:ea typeface="汉堡包手机字体" panose="020B0604000101010104" pitchFamily="34" charset="-122"/>
              </a:rPr>
              <a:t>一个分数</a:t>
            </a:r>
            <a:endParaRPr lang="zh-CN" altLang="en-US" sz="1600" dirty="0">
              <a:latin typeface="汉堡包手机字体" panose="020B0604000101010104" pitchFamily="34" charset="-122"/>
              <a:ea typeface="汉堡包手机字体" panose="020B0604000101010104" pitchFamily="34" charset="-122"/>
            </a:endParaRPr>
          </a:p>
        </p:txBody>
      </p:sp>
      <p:sp>
        <p:nvSpPr>
          <p:cNvPr id="21" name="矩形 20"/>
          <p:cNvSpPr/>
          <p:nvPr/>
        </p:nvSpPr>
        <p:spPr>
          <a:xfrm>
            <a:off x="3672000" y="2587315"/>
            <a:ext cx="2160000" cy="584775"/>
          </a:xfrm>
          <a:prstGeom prst="rect">
            <a:avLst/>
          </a:prstGeom>
        </p:spPr>
        <p:txBody>
          <a:bodyPr wrap="square">
            <a:spAutoFit/>
          </a:bodyPr>
          <a:lstStyle/>
          <a:p>
            <a:r>
              <a:rPr lang="zh-CN" altLang="en-US" sz="1600" dirty="0" smtClean="0">
                <a:latin typeface="汉堡包手机字体" panose="020B0604000101010104" pitchFamily="34" charset="-122"/>
                <a:ea typeface="汉堡包手机字体" panose="020B0604000101010104" pitchFamily="34" charset="-122"/>
              </a:rPr>
              <a:t>分子分母同时除以一个相同的非零数</a:t>
            </a:r>
            <a:endParaRPr lang="zh-CN" altLang="en-US" sz="1600" dirty="0">
              <a:latin typeface="汉堡包手机字体" panose="020B0604000101010104" pitchFamily="34" charset="-122"/>
              <a:ea typeface="汉堡包手机字体" panose="020B0604000101010104" pitchFamily="34" charset="-122"/>
            </a:endParaRPr>
          </a:p>
        </p:txBody>
      </p:sp>
      <p:sp>
        <p:nvSpPr>
          <p:cNvPr id="22" name="矩形 21"/>
          <p:cNvSpPr/>
          <p:nvPr/>
        </p:nvSpPr>
        <p:spPr>
          <a:xfrm>
            <a:off x="3672000" y="3273801"/>
            <a:ext cx="2160000" cy="338554"/>
          </a:xfrm>
          <a:prstGeom prst="rect">
            <a:avLst/>
          </a:prstGeom>
        </p:spPr>
        <p:txBody>
          <a:bodyPr wrap="square">
            <a:spAutoFit/>
          </a:bodyPr>
          <a:lstStyle/>
          <a:p>
            <a:r>
              <a:rPr lang="zh-CN" altLang="en-US" sz="1600" dirty="0" smtClean="0">
                <a:latin typeface="汉堡包手机字体" panose="020B0604000101010104" pitchFamily="34" charset="-122"/>
                <a:ea typeface="汉堡包手机字体" panose="020B0604000101010104" pitchFamily="34" charset="-122"/>
              </a:rPr>
              <a:t>化成最简分数</a:t>
            </a:r>
            <a:endParaRPr lang="zh-CN" altLang="en-US" sz="1600" dirty="0">
              <a:latin typeface="汉堡包手机字体" panose="020B0604000101010104" pitchFamily="34" charset="-122"/>
              <a:ea typeface="汉堡包手机字体" panose="020B0604000101010104" pitchFamily="34" charset="-122"/>
            </a:endParaRPr>
          </a:p>
        </p:txBody>
      </p:sp>
      <p:sp>
        <p:nvSpPr>
          <p:cNvPr id="23" name="矩形 22"/>
          <p:cNvSpPr/>
          <p:nvPr/>
        </p:nvSpPr>
        <p:spPr>
          <a:xfrm>
            <a:off x="5832000" y="2116273"/>
            <a:ext cx="2160000" cy="338554"/>
          </a:xfrm>
          <a:prstGeom prst="rect">
            <a:avLst/>
          </a:prstGeom>
        </p:spPr>
        <p:txBody>
          <a:bodyPr wrap="square">
            <a:spAutoFit/>
          </a:bodyPr>
          <a:lstStyle/>
          <a:p>
            <a:r>
              <a:rPr lang="zh-CN" altLang="en-US" sz="1600" dirty="0" smtClean="0">
                <a:latin typeface="汉堡包手机字体" panose="020B0604000101010104" pitchFamily="34" charset="-122"/>
                <a:ea typeface="汉堡包手机字体" panose="020B0604000101010104" pitchFamily="34" charset="-122"/>
              </a:rPr>
              <a:t>两个或两个以上分数</a:t>
            </a:r>
            <a:endParaRPr lang="zh-CN" altLang="en-US" sz="1600" dirty="0">
              <a:latin typeface="汉堡包手机字体" panose="020B0604000101010104" pitchFamily="34" charset="-122"/>
              <a:ea typeface="汉堡包手机字体" panose="020B0604000101010104" pitchFamily="34" charset="-122"/>
            </a:endParaRPr>
          </a:p>
        </p:txBody>
      </p:sp>
      <p:sp>
        <p:nvSpPr>
          <p:cNvPr id="24" name="矩形 23"/>
          <p:cNvSpPr/>
          <p:nvPr/>
        </p:nvSpPr>
        <p:spPr>
          <a:xfrm>
            <a:off x="5832000" y="2587315"/>
            <a:ext cx="2160000" cy="584775"/>
          </a:xfrm>
          <a:prstGeom prst="rect">
            <a:avLst/>
          </a:prstGeom>
        </p:spPr>
        <p:txBody>
          <a:bodyPr wrap="square">
            <a:spAutoFit/>
          </a:bodyPr>
          <a:lstStyle/>
          <a:p>
            <a:r>
              <a:rPr lang="zh-CN" altLang="en-US" sz="1600" dirty="0" smtClean="0">
                <a:latin typeface="汉堡包手机字体" panose="020B0604000101010104" pitchFamily="34" charset="-122"/>
                <a:ea typeface="汉堡包手机字体" panose="020B0604000101010104" pitchFamily="34" charset="-122"/>
              </a:rPr>
              <a:t>分子分母同时乘以一个相同的非零数</a:t>
            </a:r>
            <a:endParaRPr lang="zh-CN" altLang="en-US" sz="1600" dirty="0">
              <a:latin typeface="汉堡包手机字体" panose="020B0604000101010104" pitchFamily="34" charset="-122"/>
              <a:ea typeface="汉堡包手机字体" panose="020B0604000101010104" pitchFamily="34" charset="-122"/>
            </a:endParaRPr>
          </a:p>
        </p:txBody>
      </p:sp>
      <p:sp>
        <p:nvSpPr>
          <p:cNvPr id="25" name="矩形 24"/>
          <p:cNvSpPr/>
          <p:nvPr/>
        </p:nvSpPr>
        <p:spPr>
          <a:xfrm>
            <a:off x="5832000" y="3273801"/>
            <a:ext cx="2160000" cy="338554"/>
          </a:xfrm>
          <a:prstGeom prst="rect">
            <a:avLst/>
          </a:prstGeom>
        </p:spPr>
        <p:txBody>
          <a:bodyPr wrap="square">
            <a:spAutoFit/>
          </a:bodyPr>
          <a:lstStyle/>
          <a:p>
            <a:r>
              <a:rPr lang="zh-CN" altLang="en-US" sz="1600" dirty="0" smtClean="0">
                <a:latin typeface="汉堡包手机字体" panose="020B0604000101010104" pitchFamily="34" charset="-122"/>
                <a:ea typeface="汉堡包手机字体" panose="020B0604000101010104" pitchFamily="34" charset="-122"/>
              </a:rPr>
              <a:t>化成同分母分数</a:t>
            </a:r>
            <a:endParaRPr lang="zh-CN" altLang="en-US" sz="1600" dirty="0">
              <a:latin typeface="汉堡包手机字体" panose="020B0604000101010104" pitchFamily="34" charset="-122"/>
              <a:ea typeface="汉堡包手机字体" panose="020B0604000101010104" pitchFamily="34" charset="-122"/>
            </a:endParaRPr>
          </a:p>
        </p:txBody>
      </p:sp>
      <p:sp>
        <p:nvSpPr>
          <p:cNvPr id="26" name="矩形 25"/>
          <p:cNvSpPr/>
          <p:nvPr/>
        </p:nvSpPr>
        <p:spPr>
          <a:xfrm>
            <a:off x="4269927" y="1745355"/>
            <a:ext cx="646331" cy="369332"/>
          </a:xfrm>
          <a:prstGeom prst="rect">
            <a:avLst/>
          </a:prstGeom>
        </p:spPr>
        <p:txBody>
          <a:bodyPr wrap="none">
            <a:spAutoFit/>
          </a:bodyPr>
          <a:lstStyle/>
          <a:p>
            <a:r>
              <a:rPr lang="zh-CN" altLang="en-US" dirty="0" smtClean="0">
                <a:latin typeface="汉堡包手机字体" panose="020B0604000101010104" pitchFamily="34" charset="-122"/>
                <a:ea typeface="汉堡包手机字体" panose="020B0604000101010104" pitchFamily="34" charset="-122"/>
              </a:rPr>
              <a:t>约分</a:t>
            </a:r>
            <a:endParaRPr lang="zh-CN" altLang="en-US" dirty="0">
              <a:latin typeface="汉堡包手机字体" panose="020B0604000101010104" pitchFamily="34" charset="-122"/>
              <a:ea typeface="汉堡包手机字体" panose="020B0604000101010104" pitchFamily="34" charset="-122"/>
            </a:endParaRPr>
          </a:p>
        </p:txBody>
      </p:sp>
      <p:sp>
        <p:nvSpPr>
          <p:cNvPr id="28" name="矩形 27"/>
          <p:cNvSpPr/>
          <p:nvPr/>
        </p:nvSpPr>
        <p:spPr>
          <a:xfrm>
            <a:off x="6454761" y="1745355"/>
            <a:ext cx="646331" cy="369332"/>
          </a:xfrm>
          <a:prstGeom prst="rect">
            <a:avLst/>
          </a:prstGeom>
        </p:spPr>
        <p:txBody>
          <a:bodyPr wrap="none">
            <a:spAutoFit/>
          </a:bodyPr>
          <a:lstStyle/>
          <a:p>
            <a:r>
              <a:rPr lang="zh-CN" altLang="en-US" dirty="0" smtClean="0">
                <a:latin typeface="汉堡包手机字体" panose="020B0604000101010104" pitchFamily="34" charset="-122"/>
                <a:ea typeface="汉堡包手机字体" panose="020B0604000101010104" pitchFamily="34" charset="-122"/>
              </a:rPr>
              <a:t>通分</a:t>
            </a:r>
            <a:endParaRPr lang="zh-CN" altLang="en-US" dirty="0">
              <a:latin typeface="汉堡包手机字体" panose="020B0604000101010104" pitchFamily="34" charset="-122"/>
              <a:ea typeface="汉堡包手机字体" panose="020B0604000101010104" pitchFamily="34" charset="-122"/>
            </a:endParaRPr>
          </a:p>
        </p:txBody>
      </p:sp>
      <p:sp>
        <p:nvSpPr>
          <p:cNvPr id="29" name="矩形 28"/>
          <p:cNvSpPr/>
          <p:nvPr/>
        </p:nvSpPr>
        <p:spPr>
          <a:xfrm>
            <a:off x="1347361" y="4282978"/>
            <a:ext cx="1107996" cy="369332"/>
          </a:xfrm>
          <a:prstGeom prst="rect">
            <a:avLst/>
          </a:prstGeom>
        </p:spPr>
        <p:txBody>
          <a:bodyPr wrap="none">
            <a:spAutoFit/>
          </a:bodyPr>
          <a:lstStyle/>
          <a:p>
            <a:r>
              <a:rPr lang="zh-CN" altLang="en-US" dirty="0" smtClean="0">
                <a:solidFill>
                  <a:srgbClr val="FF3399"/>
                </a:solidFill>
                <a:latin typeface="汉堡包手机字体" panose="020B0604000101010104" pitchFamily="34" charset="-122"/>
                <a:ea typeface="汉堡包手机字体" panose="020B0604000101010104" pitchFamily="34" charset="-122"/>
              </a:rPr>
              <a:t>共同点：</a:t>
            </a:r>
            <a:endParaRPr lang="zh-CN" altLang="en-US" dirty="0">
              <a:solidFill>
                <a:srgbClr val="FF3399"/>
              </a:solidFill>
              <a:latin typeface="汉堡包手机字体" panose="020B0604000101010104" pitchFamily="34" charset="-122"/>
              <a:ea typeface="汉堡包手机字体" panose="020B0604000101010104" pitchFamily="34" charset="-122"/>
            </a:endParaRPr>
          </a:p>
        </p:txBody>
      </p:sp>
      <p:sp>
        <p:nvSpPr>
          <p:cNvPr id="30" name="文本框 29"/>
          <p:cNvSpPr txBox="1"/>
          <p:nvPr/>
        </p:nvSpPr>
        <p:spPr>
          <a:xfrm>
            <a:off x="2455357" y="4104595"/>
            <a:ext cx="5077800" cy="830997"/>
          </a:xfrm>
          <a:prstGeom prst="rect">
            <a:avLst/>
          </a:prstGeom>
          <a:noFill/>
        </p:spPr>
        <p:txBody>
          <a:bodyPr wrap="square" rtlCol="0">
            <a:spAutoFit/>
          </a:bodyPr>
          <a:lstStyle/>
          <a:p>
            <a:pPr algn="just">
              <a:lnSpc>
                <a:spcPct val="150000"/>
              </a:lnSpc>
            </a:pPr>
            <a:r>
              <a:rPr lang="zh-CN" altLang="en-US" sz="1600" dirty="0">
                <a:latin typeface="汉堡包手机字体" panose="020B0604000101010104" pitchFamily="34" charset="-122"/>
                <a:ea typeface="汉堡包手机字体" panose="020B0604000101010104" pitchFamily="34" charset="-122"/>
              </a:rPr>
              <a:t>约分和通分都是运用分数的基本性质，把一</a:t>
            </a:r>
            <a:r>
              <a:rPr lang="zh-CN" altLang="en-US" sz="1600" dirty="0" smtClean="0">
                <a:latin typeface="汉堡包手机字体" panose="020B0604000101010104" pitchFamily="34" charset="-122"/>
                <a:ea typeface="汉堡包手机字体" panose="020B0604000101010104" pitchFamily="34" charset="-122"/>
              </a:rPr>
              <a:t>个或几</a:t>
            </a:r>
            <a:r>
              <a:rPr lang="zh-CN" altLang="en-US" sz="1600" dirty="0">
                <a:latin typeface="汉堡包手机字体" panose="020B0604000101010104" pitchFamily="34" charset="-122"/>
                <a:ea typeface="汉堡包手机字体" panose="020B0604000101010104" pitchFamily="34" charset="-122"/>
              </a:rPr>
              <a:t>个分数变形，且使</a:t>
            </a:r>
            <a:r>
              <a:rPr lang="zh-CN" altLang="en-US" sz="1600" dirty="0">
                <a:solidFill>
                  <a:srgbClr val="FF3399"/>
                </a:solidFill>
                <a:latin typeface="汉堡包手机字体" panose="020B0604000101010104" pitchFamily="34" charset="-122"/>
                <a:ea typeface="汉堡包手机字体" panose="020B0604000101010104" pitchFamily="34" charset="-122"/>
              </a:rPr>
              <a:t>分数值不变的</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过程</a:t>
            </a:r>
            <a:r>
              <a:rPr lang="zh-CN" altLang="en-US" sz="1600" dirty="0" smtClean="0">
                <a:latin typeface="汉堡包手机字体" panose="020B0604000101010104" pitchFamily="34" charset="-122"/>
                <a:ea typeface="汉堡包手机字体" panose="020B0604000101010104" pitchFamily="34" charset="-122"/>
              </a:rPr>
              <a:t>。</a:t>
            </a:r>
            <a:endParaRPr lang="zh-CN" altLang="en-US" sz="1600" dirty="0">
              <a:latin typeface="汉堡包手机字体" panose="020B0604000101010104" pitchFamily="34" charset="-122"/>
              <a:ea typeface="汉堡包手机字体" panose="020B0604000101010104" pitchFamily="34" charset="-122"/>
            </a:endParaRPr>
          </a:p>
        </p:txBody>
      </p:sp>
      <p:grpSp>
        <p:nvGrpSpPr>
          <p:cNvPr id="31" name="组合 30"/>
          <p:cNvGrpSpPr/>
          <p:nvPr/>
        </p:nvGrpSpPr>
        <p:grpSpPr>
          <a:xfrm>
            <a:off x="5743852" y="4561480"/>
            <a:ext cx="1108075" cy="1662112"/>
            <a:chOff x="5181601" y="2397126"/>
            <a:chExt cx="1108075" cy="1662112"/>
          </a:xfrm>
        </p:grpSpPr>
        <p:sp>
          <p:nvSpPr>
            <p:cNvPr id="32" name="Freeform 5"/>
            <p:cNvSpPr/>
            <p:nvPr/>
          </p:nvSpPr>
          <p:spPr bwMode="auto">
            <a:xfrm>
              <a:off x="5233988" y="2479676"/>
              <a:ext cx="830262" cy="873125"/>
            </a:xfrm>
            <a:custGeom>
              <a:avLst/>
              <a:gdLst>
                <a:gd name="T0" fmla="*/ 180 w 220"/>
                <a:gd name="T1" fmla="*/ 98 h 232"/>
                <a:gd name="T2" fmla="*/ 185 w 220"/>
                <a:gd name="T3" fmla="*/ 80 h 232"/>
                <a:gd name="T4" fmla="*/ 176 w 220"/>
                <a:gd name="T5" fmla="*/ 60 h 232"/>
                <a:gd name="T6" fmla="*/ 184 w 220"/>
                <a:gd name="T7" fmla="*/ 54 h 232"/>
                <a:gd name="T8" fmla="*/ 191 w 220"/>
                <a:gd name="T9" fmla="*/ 60 h 232"/>
                <a:gd name="T10" fmla="*/ 215 w 220"/>
                <a:gd name="T11" fmla="*/ 47 h 232"/>
                <a:gd name="T12" fmla="*/ 209 w 220"/>
                <a:gd name="T13" fmla="*/ 31 h 232"/>
                <a:gd name="T14" fmla="*/ 199 w 220"/>
                <a:gd name="T15" fmla="*/ 8 h 232"/>
                <a:gd name="T16" fmla="*/ 176 w 220"/>
                <a:gd name="T17" fmla="*/ 13 h 232"/>
                <a:gd name="T18" fmla="*/ 161 w 220"/>
                <a:gd name="T19" fmla="*/ 18 h 232"/>
                <a:gd name="T20" fmla="*/ 157 w 220"/>
                <a:gd name="T21" fmla="*/ 17 h 232"/>
                <a:gd name="T22" fmla="*/ 139 w 220"/>
                <a:gd name="T23" fmla="*/ 29 h 232"/>
                <a:gd name="T24" fmla="*/ 123 w 220"/>
                <a:gd name="T25" fmla="*/ 43 h 232"/>
                <a:gd name="T26" fmla="*/ 105 w 220"/>
                <a:gd name="T27" fmla="*/ 46 h 232"/>
                <a:gd name="T28" fmla="*/ 90 w 220"/>
                <a:gd name="T29" fmla="*/ 28 h 232"/>
                <a:gd name="T30" fmla="*/ 67 w 220"/>
                <a:gd name="T31" fmla="*/ 42 h 232"/>
                <a:gd name="T32" fmla="*/ 77 w 220"/>
                <a:gd name="T33" fmla="*/ 65 h 232"/>
                <a:gd name="T34" fmla="*/ 57 w 220"/>
                <a:gd name="T35" fmla="*/ 45 h 232"/>
                <a:gd name="T36" fmla="*/ 35 w 220"/>
                <a:gd name="T37" fmla="*/ 58 h 232"/>
                <a:gd name="T38" fmla="*/ 72 w 220"/>
                <a:gd name="T39" fmla="*/ 136 h 232"/>
                <a:gd name="T40" fmla="*/ 55 w 220"/>
                <a:gd name="T41" fmla="*/ 123 h 232"/>
                <a:gd name="T42" fmla="*/ 46 w 220"/>
                <a:gd name="T43" fmla="*/ 122 h 232"/>
                <a:gd name="T44" fmla="*/ 43 w 220"/>
                <a:gd name="T45" fmla="*/ 116 h 232"/>
                <a:gd name="T46" fmla="*/ 19 w 220"/>
                <a:gd name="T47" fmla="*/ 126 h 232"/>
                <a:gd name="T48" fmla="*/ 22 w 220"/>
                <a:gd name="T49" fmla="*/ 135 h 232"/>
                <a:gd name="T50" fmla="*/ 19 w 220"/>
                <a:gd name="T51" fmla="*/ 132 h 232"/>
                <a:gd name="T52" fmla="*/ 1 w 220"/>
                <a:gd name="T53" fmla="*/ 139 h 232"/>
                <a:gd name="T54" fmla="*/ 13 w 220"/>
                <a:gd name="T55" fmla="*/ 167 h 232"/>
                <a:gd name="T56" fmla="*/ 23 w 220"/>
                <a:gd name="T57" fmla="*/ 170 h 232"/>
                <a:gd name="T58" fmla="*/ 42 w 220"/>
                <a:gd name="T59" fmla="*/ 202 h 232"/>
                <a:gd name="T60" fmla="*/ 63 w 220"/>
                <a:gd name="T61" fmla="*/ 199 h 232"/>
                <a:gd name="T62" fmla="*/ 79 w 220"/>
                <a:gd name="T63" fmla="*/ 221 h 232"/>
                <a:gd name="T64" fmla="*/ 101 w 220"/>
                <a:gd name="T65" fmla="*/ 208 h 232"/>
                <a:gd name="T66" fmla="*/ 94 w 220"/>
                <a:gd name="T67" fmla="*/ 189 h 232"/>
                <a:gd name="T68" fmla="*/ 99 w 220"/>
                <a:gd name="T69" fmla="*/ 193 h 232"/>
                <a:gd name="T70" fmla="*/ 121 w 220"/>
                <a:gd name="T71" fmla="*/ 180 h 232"/>
                <a:gd name="T72" fmla="*/ 106 w 220"/>
                <a:gd name="T73" fmla="*/ 145 h 232"/>
                <a:gd name="T74" fmla="*/ 135 w 220"/>
                <a:gd name="T75" fmla="*/ 177 h 232"/>
                <a:gd name="T76" fmla="*/ 158 w 220"/>
                <a:gd name="T77" fmla="*/ 165 h 232"/>
                <a:gd name="T78" fmla="*/ 175 w 220"/>
                <a:gd name="T79" fmla="*/ 189 h 232"/>
                <a:gd name="T80" fmla="*/ 199 w 220"/>
                <a:gd name="T81" fmla="*/ 181 h 232"/>
                <a:gd name="T82" fmla="*/ 213 w 220"/>
                <a:gd name="T83" fmla="*/ 160 h 232"/>
                <a:gd name="T84" fmla="*/ 180 w 220"/>
                <a:gd name="T85" fmla="*/ 9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0" h="232">
                  <a:moveTo>
                    <a:pt x="180" y="98"/>
                  </a:moveTo>
                  <a:cubicBezTo>
                    <a:pt x="185" y="94"/>
                    <a:pt x="188" y="87"/>
                    <a:pt x="185" y="80"/>
                  </a:cubicBezTo>
                  <a:cubicBezTo>
                    <a:pt x="182" y="73"/>
                    <a:pt x="179" y="67"/>
                    <a:pt x="176" y="60"/>
                  </a:cubicBezTo>
                  <a:cubicBezTo>
                    <a:pt x="180" y="59"/>
                    <a:pt x="182" y="57"/>
                    <a:pt x="184" y="54"/>
                  </a:cubicBezTo>
                  <a:cubicBezTo>
                    <a:pt x="187" y="56"/>
                    <a:pt x="189" y="58"/>
                    <a:pt x="191" y="60"/>
                  </a:cubicBezTo>
                  <a:cubicBezTo>
                    <a:pt x="201" y="69"/>
                    <a:pt x="220" y="61"/>
                    <a:pt x="215" y="47"/>
                  </a:cubicBezTo>
                  <a:cubicBezTo>
                    <a:pt x="213" y="41"/>
                    <a:pt x="211" y="36"/>
                    <a:pt x="209" y="31"/>
                  </a:cubicBezTo>
                  <a:cubicBezTo>
                    <a:pt x="208" y="22"/>
                    <a:pt x="205" y="15"/>
                    <a:pt x="199" y="8"/>
                  </a:cubicBezTo>
                  <a:cubicBezTo>
                    <a:pt x="192" y="0"/>
                    <a:pt x="180" y="4"/>
                    <a:pt x="176" y="13"/>
                  </a:cubicBezTo>
                  <a:cubicBezTo>
                    <a:pt x="171" y="12"/>
                    <a:pt x="165" y="14"/>
                    <a:pt x="161" y="18"/>
                  </a:cubicBezTo>
                  <a:cubicBezTo>
                    <a:pt x="160" y="18"/>
                    <a:pt x="158" y="17"/>
                    <a:pt x="157" y="17"/>
                  </a:cubicBezTo>
                  <a:cubicBezTo>
                    <a:pt x="148" y="15"/>
                    <a:pt x="140" y="21"/>
                    <a:pt x="139" y="29"/>
                  </a:cubicBezTo>
                  <a:cubicBezTo>
                    <a:pt x="131" y="28"/>
                    <a:pt x="123" y="34"/>
                    <a:pt x="123" y="43"/>
                  </a:cubicBezTo>
                  <a:cubicBezTo>
                    <a:pt x="117" y="40"/>
                    <a:pt x="110" y="42"/>
                    <a:pt x="105" y="46"/>
                  </a:cubicBezTo>
                  <a:cubicBezTo>
                    <a:pt x="101" y="40"/>
                    <a:pt x="95" y="34"/>
                    <a:pt x="90" y="28"/>
                  </a:cubicBezTo>
                  <a:cubicBezTo>
                    <a:pt x="81" y="19"/>
                    <a:pt x="62" y="29"/>
                    <a:pt x="67" y="42"/>
                  </a:cubicBezTo>
                  <a:cubicBezTo>
                    <a:pt x="70" y="50"/>
                    <a:pt x="73" y="57"/>
                    <a:pt x="77" y="65"/>
                  </a:cubicBezTo>
                  <a:cubicBezTo>
                    <a:pt x="71" y="58"/>
                    <a:pt x="64" y="51"/>
                    <a:pt x="57" y="45"/>
                  </a:cubicBezTo>
                  <a:cubicBezTo>
                    <a:pt x="48" y="36"/>
                    <a:pt x="30" y="45"/>
                    <a:pt x="35" y="58"/>
                  </a:cubicBezTo>
                  <a:cubicBezTo>
                    <a:pt x="45" y="85"/>
                    <a:pt x="59" y="110"/>
                    <a:pt x="72" y="136"/>
                  </a:cubicBezTo>
                  <a:cubicBezTo>
                    <a:pt x="66" y="131"/>
                    <a:pt x="61" y="127"/>
                    <a:pt x="55" y="123"/>
                  </a:cubicBezTo>
                  <a:cubicBezTo>
                    <a:pt x="52" y="122"/>
                    <a:pt x="49" y="121"/>
                    <a:pt x="46" y="122"/>
                  </a:cubicBezTo>
                  <a:cubicBezTo>
                    <a:pt x="45" y="120"/>
                    <a:pt x="44" y="118"/>
                    <a:pt x="43" y="116"/>
                  </a:cubicBezTo>
                  <a:cubicBezTo>
                    <a:pt x="36" y="104"/>
                    <a:pt x="15" y="112"/>
                    <a:pt x="19" y="126"/>
                  </a:cubicBezTo>
                  <a:cubicBezTo>
                    <a:pt x="20" y="129"/>
                    <a:pt x="21" y="132"/>
                    <a:pt x="22" y="135"/>
                  </a:cubicBezTo>
                  <a:cubicBezTo>
                    <a:pt x="21" y="134"/>
                    <a:pt x="20" y="133"/>
                    <a:pt x="19" y="132"/>
                  </a:cubicBezTo>
                  <a:cubicBezTo>
                    <a:pt x="13" y="126"/>
                    <a:pt x="0" y="129"/>
                    <a:pt x="1" y="139"/>
                  </a:cubicBezTo>
                  <a:cubicBezTo>
                    <a:pt x="2" y="151"/>
                    <a:pt x="6" y="158"/>
                    <a:pt x="13" y="167"/>
                  </a:cubicBezTo>
                  <a:cubicBezTo>
                    <a:pt x="15" y="171"/>
                    <a:pt x="20" y="171"/>
                    <a:pt x="23" y="170"/>
                  </a:cubicBezTo>
                  <a:cubicBezTo>
                    <a:pt x="31" y="180"/>
                    <a:pt x="37" y="190"/>
                    <a:pt x="42" y="202"/>
                  </a:cubicBezTo>
                  <a:cubicBezTo>
                    <a:pt x="46" y="212"/>
                    <a:pt x="59" y="208"/>
                    <a:pt x="63" y="199"/>
                  </a:cubicBezTo>
                  <a:cubicBezTo>
                    <a:pt x="68" y="207"/>
                    <a:pt x="73" y="214"/>
                    <a:pt x="79" y="221"/>
                  </a:cubicBezTo>
                  <a:cubicBezTo>
                    <a:pt x="87" y="232"/>
                    <a:pt x="105" y="220"/>
                    <a:pt x="101" y="208"/>
                  </a:cubicBezTo>
                  <a:cubicBezTo>
                    <a:pt x="99" y="201"/>
                    <a:pt x="96" y="195"/>
                    <a:pt x="94" y="189"/>
                  </a:cubicBezTo>
                  <a:cubicBezTo>
                    <a:pt x="95" y="190"/>
                    <a:pt x="97" y="191"/>
                    <a:pt x="99" y="193"/>
                  </a:cubicBezTo>
                  <a:cubicBezTo>
                    <a:pt x="108" y="200"/>
                    <a:pt x="127" y="194"/>
                    <a:pt x="121" y="180"/>
                  </a:cubicBezTo>
                  <a:cubicBezTo>
                    <a:pt x="117" y="168"/>
                    <a:pt x="112" y="156"/>
                    <a:pt x="106" y="145"/>
                  </a:cubicBezTo>
                  <a:cubicBezTo>
                    <a:pt x="115" y="156"/>
                    <a:pt x="125" y="167"/>
                    <a:pt x="135" y="177"/>
                  </a:cubicBezTo>
                  <a:cubicBezTo>
                    <a:pt x="146" y="186"/>
                    <a:pt x="159" y="177"/>
                    <a:pt x="158" y="165"/>
                  </a:cubicBezTo>
                  <a:cubicBezTo>
                    <a:pt x="163" y="173"/>
                    <a:pt x="169" y="181"/>
                    <a:pt x="175" y="189"/>
                  </a:cubicBezTo>
                  <a:cubicBezTo>
                    <a:pt x="183" y="199"/>
                    <a:pt x="197" y="191"/>
                    <a:pt x="199" y="181"/>
                  </a:cubicBezTo>
                  <a:cubicBezTo>
                    <a:pt x="209" y="183"/>
                    <a:pt x="218" y="172"/>
                    <a:pt x="213" y="160"/>
                  </a:cubicBezTo>
                  <a:cubicBezTo>
                    <a:pt x="204" y="138"/>
                    <a:pt x="193" y="118"/>
                    <a:pt x="180" y="98"/>
                  </a:cubicBezTo>
                  <a:close/>
                </a:path>
              </a:pathLst>
            </a:custGeom>
            <a:solidFill>
              <a:srgbClr val="F281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6"/>
            <p:cNvSpPr/>
            <p:nvPr/>
          </p:nvSpPr>
          <p:spPr bwMode="auto">
            <a:xfrm>
              <a:off x="5559426" y="3402013"/>
              <a:ext cx="414337" cy="319087"/>
            </a:xfrm>
            <a:custGeom>
              <a:avLst/>
              <a:gdLst>
                <a:gd name="T0" fmla="*/ 104 w 110"/>
                <a:gd name="T1" fmla="*/ 65 h 85"/>
                <a:gd name="T2" fmla="*/ 104 w 110"/>
                <a:gd name="T3" fmla="*/ 46 h 85"/>
                <a:gd name="T4" fmla="*/ 78 w 110"/>
                <a:gd name="T5" fmla="*/ 17 h 85"/>
                <a:gd name="T6" fmla="*/ 65 w 110"/>
                <a:gd name="T7" fmla="*/ 23 h 85"/>
                <a:gd name="T8" fmla="*/ 41 w 110"/>
                <a:gd name="T9" fmla="*/ 8 h 85"/>
                <a:gd name="T10" fmla="*/ 28 w 110"/>
                <a:gd name="T11" fmla="*/ 30 h 85"/>
                <a:gd name="T12" fmla="*/ 44 w 110"/>
                <a:gd name="T13" fmla="*/ 41 h 85"/>
                <a:gd name="T14" fmla="*/ 12 w 110"/>
                <a:gd name="T15" fmla="*/ 32 h 85"/>
                <a:gd name="T16" fmla="*/ 8 w 110"/>
                <a:gd name="T17" fmla="*/ 46 h 85"/>
                <a:gd name="T18" fmla="*/ 92 w 110"/>
                <a:gd name="T19" fmla="*/ 82 h 85"/>
                <a:gd name="T20" fmla="*/ 105 w 110"/>
                <a:gd name="T21" fmla="*/ 66 h 85"/>
                <a:gd name="T22" fmla="*/ 104 w 110"/>
                <a:gd name="T23" fmla="*/ 6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85">
                  <a:moveTo>
                    <a:pt x="104" y="65"/>
                  </a:moveTo>
                  <a:cubicBezTo>
                    <a:pt x="108" y="60"/>
                    <a:pt x="109" y="52"/>
                    <a:pt x="104" y="46"/>
                  </a:cubicBezTo>
                  <a:cubicBezTo>
                    <a:pt x="95" y="36"/>
                    <a:pt x="91" y="22"/>
                    <a:pt x="78" y="17"/>
                  </a:cubicBezTo>
                  <a:cubicBezTo>
                    <a:pt x="72" y="14"/>
                    <a:pt x="67" y="18"/>
                    <a:pt x="65" y="23"/>
                  </a:cubicBezTo>
                  <a:cubicBezTo>
                    <a:pt x="58" y="18"/>
                    <a:pt x="49" y="13"/>
                    <a:pt x="41" y="8"/>
                  </a:cubicBezTo>
                  <a:cubicBezTo>
                    <a:pt x="26" y="0"/>
                    <a:pt x="14" y="21"/>
                    <a:pt x="28" y="30"/>
                  </a:cubicBezTo>
                  <a:cubicBezTo>
                    <a:pt x="34" y="34"/>
                    <a:pt x="39" y="37"/>
                    <a:pt x="44" y="41"/>
                  </a:cubicBezTo>
                  <a:cubicBezTo>
                    <a:pt x="34" y="37"/>
                    <a:pt x="23" y="34"/>
                    <a:pt x="12" y="32"/>
                  </a:cubicBezTo>
                  <a:cubicBezTo>
                    <a:pt x="4" y="31"/>
                    <a:pt x="0" y="43"/>
                    <a:pt x="8" y="46"/>
                  </a:cubicBezTo>
                  <a:cubicBezTo>
                    <a:pt x="35" y="59"/>
                    <a:pt x="63" y="72"/>
                    <a:pt x="92" y="82"/>
                  </a:cubicBezTo>
                  <a:cubicBezTo>
                    <a:pt x="101" y="85"/>
                    <a:pt x="110" y="74"/>
                    <a:pt x="105" y="66"/>
                  </a:cubicBezTo>
                  <a:cubicBezTo>
                    <a:pt x="104" y="66"/>
                    <a:pt x="104" y="65"/>
                    <a:pt x="104" y="65"/>
                  </a:cubicBezTo>
                  <a:close/>
                </a:path>
              </a:pathLst>
            </a:custGeom>
            <a:solidFill>
              <a:srgbClr val="0095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7"/>
            <p:cNvSpPr/>
            <p:nvPr/>
          </p:nvSpPr>
          <p:spPr bwMode="auto">
            <a:xfrm>
              <a:off x="5924551" y="3190876"/>
              <a:ext cx="365125" cy="390525"/>
            </a:xfrm>
            <a:custGeom>
              <a:avLst/>
              <a:gdLst>
                <a:gd name="T0" fmla="*/ 69 w 97"/>
                <a:gd name="T1" fmla="*/ 9 h 104"/>
                <a:gd name="T2" fmla="*/ 7 w 97"/>
                <a:gd name="T3" fmla="*/ 81 h 104"/>
                <a:gd name="T4" fmla="*/ 25 w 97"/>
                <a:gd name="T5" fmla="*/ 98 h 104"/>
                <a:gd name="T6" fmla="*/ 47 w 97"/>
                <a:gd name="T7" fmla="*/ 83 h 104"/>
                <a:gd name="T8" fmla="*/ 49 w 97"/>
                <a:gd name="T9" fmla="*/ 80 h 104"/>
                <a:gd name="T10" fmla="*/ 78 w 97"/>
                <a:gd name="T11" fmla="*/ 49 h 104"/>
                <a:gd name="T12" fmla="*/ 85 w 97"/>
                <a:gd name="T13" fmla="*/ 42 h 104"/>
                <a:gd name="T14" fmla="*/ 86 w 97"/>
                <a:gd name="T15" fmla="*/ 35 h 104"/>
                <a:gd name="T16" fmla="*/ 92 w 97"/>
                <a:gd name="T17" fmla="*/ 22 h 104"/>
                <a:gd name="T18" fmla="*/ 69 w 97"/>
                <a:gd name="T19" fmla="*/ 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04">
                  <a:moveTo>
                    <a:pt x="69" y="9"/>
                  </a:moveTo>
                  <a:cubicBezTo>
                    <a:pt x="47" y="32"/>
                    <a:pt x="25" y="54"/>
                    <a:pt x="7" y="81"/>
                  </a:cubicBezTo>
                  <a:cubicBezTo>
                    <a:pt x="0" y="92"/>
                    <a:pt x="14" y="104"/>
                    <a:pt x="25" y="98"/>
                  </a:cubicBezTo>
                  <a:cubicBezTo>
                    <a:pt x="32" y="94"/>
                    <a:pt x="40" y="89"/>
                    <a:pt x="47" y="83"/>
                  </a:cubicBezTo>
                  <a:cubicBezTo>
                    <a:pt x="48" y="82"/>
                    <a:pt x="48" y="81"/>
                    <a:pt x="49" y="80"/>
                  </a:cubicBezTo>
                  <a:cubicBezTo>
                    <a:pt x="61" y="72"/>
                    <a:pt x="71" y="61"/>
                    <a:pt x="78" y="49"/>
                  </a:cubicBezTo>
                  <a:cubicBezTo>
                    <a:pt x="82" y="47"/>
                    <a:pt x="84" y="45"/>
                    <a:pt x="85" y="42"/>
                  </a:cubicBezTo>
                  <a:cubicBezTo>
                    <a:pt x="86" y="40"/>
                    <a:pt x="86" y="37"/>
                    <a:pt x="86" y="35"/>
                  </a:cubicBezTo>
                  <a:cubicBezTo>
                    <a:pt x="88" y="31"/>
                    <a:pt x="90" y="27"/>
                    <a:pt x="92" y="22"/>
                  </a:cubicBezTo>
                  <a:cubicBezTo>
                    <a:pt x="97" y="9"/>
                    <a:pt x="78" y="0"/>
                    <a:pt x="69" y="9"/>
                  </a:cubicBezTo>
                  <a:close/>
                </a:path>
              </a:pathLst>
            </a:custGeom>
            <a:solidFill>
              <a:srgbClr val="0095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8"/>
            <p:cNvSpPr>
              <a:spLocks noEditPoints="1"/>
            </p:cNvSpPr>
            <p:nvPr/>
          </p:nvSpPr>
          <p:spPr bwMode="auto">
            <a:xfrm>
              <a:off x="5510213" y="2787651"/>
              <a:ext cx="241300" cy="260350"/>
            </a:xfrm>
            <a:custGeom>
              <a:avLst/>
              <a:gdLst>
                <a:gd name="T0" fmla="*/ 60 w 64"/>
                <a:gd name="T1" fmla="*/ 16 h 69"/>
                <a:gd name="T2" fmla="*/ 28 w 64"/>
                <a:gd name="T3" fmla="*/ 12 h 69"/>
                <a:gd name="T4" fmla="*/ 4 w 64"/>
                <a:gd name="T5" fmla="*/ 41 h 69"/>
                <a:gd name="T6" fmla="*/ 45 w 64"/>
                <a:gd name="T7" fmla="*/ 59 h 69"/>
                <a:gd name="T8" fmla="*/ 60 w 64"/>
                <a:gd name="T9" fmla="*/ 16 h 69"/>
                <a:gd name="T10" fmla="*/ 43 w 64"/>
                <a:gd name="T11" fmla="*/ 49 h 69"/>
                <a:gd name="T12" fmla="*/ 13 w 64"/>
                <a:gd name="T13" fmla="*/ 43 h 69"/>
                <a:gd name="T14" fmla="*/ 30 w 64"/>
                <a:gd name="T15" fmla="*/ 21 h 69"/>
                <a:gd name="T16" fmla="*/ 32 w 64"/>
                <a:gd name="T17" fmla="*/ 20 h 69"/>
                <a:gd name="T18" fmla="*/ 34 w 64"/>
                <a:gd name="T19" fmla="*/ 19 h 69"/>
                <a:gd name="T20" fmla="*/ 48 w 64"/>
                <a:gd name="T21" fmla="*/ 19 h 69"/>
                <a:gd name="T22" fmla="*/ 50 w 64"/>
                <a:gd name="T23" fmla="*/ 18 h 69"/>
                <a:gd name="T24" fmla="*/ 51 w 64"/>
                <a:gd name="T25" fmla="*/ 20 h 69"/>
                <a:gd name="T26" fmla="*/ 43 w 64"/>
                <a:gd name="T27" fmla="*/ 4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9">
                  <a:moveTo>
                    <a:pt x="60" y="16"/>
                  </a:moveTo>
                  <a:cubicBezTo>
                    <a:pt x="56" y="0"/>
                    <a:pt x="37" y="1"/>
                    <a:pt x="28" y="12"/>
                  </a:cubicBezTo>
                  <a:cubicBezTo>
                    <a:pt x="16" y="17"/>
                    <a:pt x="6" y="29"/>
                    <a:pt x="4" y="41"/>
                  </a:cubicBezTo>
                  <a:cubicBezTo>
                    <a:pt x="0" y="63"/>
                    <a:pt x="30" y="69"/>
                    <a:pt x="45" y="59"/>
                  </a:cubicBezTo>
                  <a:cubicBezTo>
                    <a:pt x="58" y="51"/>
                    <a:pt x="64" y="31"/>
                    <a:pt x="60" y="16"/>
                  </a:cubicBezTo>
                  <a:close/>
                  <a:moveTo>
                    <a:pt x="43" y="49"/>
                  </a:moveTo>
                  <a:cubicBezTo>
                    <a:pt x="35" y="57"/>
                    <a:pt x="13" y="58"/>
                    <a:pt x="13" y="43"/>
                  </a:cubicBezTo>
                  <a:cubicBezTo>
                    <a:pt x="13" y="33"/>
                    <a:pt x="21" y="25"/>
                    <a:pt x="30" y="21"/>
                  </a:cubicBezTo>
                  <a:cubicBezTo>
                    <a:pt x="31" y="21"/>
                    <a:pt x="32" y="21"/>
                    <a:pt x="32" y="20"/>
                  </a:cubicBezTo>
                  <a:cubicBezTo>
                    <a:pt x="33" y="20"/>
                    <a:pt x="34" y="20"/>
                    <a:pt x="34" y="19"/>
                  </a:cubicBezTo>
                  <a:cubicBezTo>
                    <a:pt x="39" y="18"/>
                    <a:pt x="44" y="18"/>
                    <a:pt x="48" y="19"/>
                  </a:cubicBezTo>
                  <a:cubicBezTo>
                    <a:pt x="49" y="20"/>
                    <a:pt x="50" y="19"/>
                    <a:pt x="50" y="18"/>
                  </a:cubicBezTo>
                  <a:cubicBezTo>
                    <a:pt x="50" y="19"/>
                    <a:pt x="51" y="19"/>
                    <a:pt x="51" y="20"/>
                  </a:cubicBezTo>
                  <a:cubicBezTo>
                    <a:pt x="53" y="30"/>
                    <a:pt x="50" y="42"/>
                    <a:pt x="43" y="49"/>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
            <p:cNvSpPr>
              <a:spLocks noEditPoints="1"/>
            </p:cNvSpPr>
            <p:nvPr/>
          </p:nvSpPr>
          <p:spPr bwMode="auto">
            <a:xfrm>
              <a:off x="5181601" y="2397126"/>
              <a:ext cx="1069975" cy="1662112"/>
            </a:xfrm>
            <a:custGeom>
              <a:avLst/>
              <a:gdLst>
                <a:gd name="T0" fmla="*/ 276 w 284"/>
                <a:gd name="T1" fmla="*/ 417 h 442"/>
                <a:gd name="T2" fmla="*/ 269 w 284"/>
                <a:gd name="T3" fmla="*/ 420 h 442"/>
                <a:gd name="T4" fmla="*/ 207 w 284"/>
                <a:gd name="T5" fmla="*/ 335 h 442"/>
                <a:gd name="T6" fmla="*/ 205 w 284"/>
                <a:gd name="T7" fmla="*/ 329 h 442"/>
                <a:gd name="T8" fmla="*/ 269 w 284"/>
                <a:gd name="T9" fmla="*/ 240 h 442"/>
                <a:gd name="T10" fmla="*/ 198 w 284"/>
                <a:gd name="T11" fmla="*/ 317 h 442"/>
                <a:gd name="T12" fmla="*/ 158 w 284"/>
                <a:gd name="T13" fmla="*/ 208 h 442"/>
                <a:gd name="T14" fmla="*/ 197 w 284"/>
                <a:gd name="T15" fmla="*/ 116 h 442"/>
                <a:gd name="T16" fmla="*/ 138 w 284"/>
                <a:gd name="T17" fmla="*/ 69 h 442"/>
                <a:gd name="T18" fmla="*/ 1 w 284"/>
                <a:gd name="T19" fmla="*/ 162 h 442"/>
                <a:gd name="T20" fmla="*/ 141 w 284"/>
                <a:gd name="T21" fmla="*/ 201 h 442"/>
                <a:gd name="T22" fmla="*/ 150 w 284"/>
                <a:gd name="T23" fmla="*/ 207 h 442"/>
                <a:gd name="T24" fmla="*/ 179 w 284"/>
                <a:gd name="T25" fmla="*/ 298 h 442"/>
                <a:gd name="T26" fmla="*/ 192 w 284"/>
                <a:gd name="T27" fmla="*/ 353 h 442"/>
                <a:gd name="T28" fmla="*/ 201 w 284"/>
                <a:gd name="T29" fmla="*/ 346 h 442"/>
                <a:gd name="T30" fmla="*/ 283 w 284"/>
                <a:gd name="T31" fmla="*/ 433 h 442"/>
                <a:gd name="T32" fmla="*/ 124 w 284"/>
                <a:gd name="T33" fmla="*/ 175 h 442"/>
                <a:gd name="T34" fmla="*/ 130 w 284"/>
                <a:gd name="T35" fmla="*/ 188 h 442"/>
                <a:gd name="T36" fmla="*/ 133 w 284"/>
                <a:gd name="T37" fmla="*/ 196 h 442"/>
                <a:gd name="T38" fmla="*/ 66 w 284"/>
                <a:gd name="T39" fmla="*/ 199 h 442"/>
                <a:gd name="T40" fmla="*/ 78 w 284"/>
                <a:gd name="T41" fmla="*/ 138 h 442"/>
                <a:gd name="T42" fmla="*/ 80 w 284"/>
                <a:gd name="T43" fmla="*/ 139 h 442"/>
                <a:gd name="T44" fmla="*/ 79 w 284"/>
                <a:gd name="T45" fmla="*/ 127 h 442"/>
                <a:gd name="T46" fmla="*/ 143 w 284"/>
                <a:gd name="T47" fmla="*/ 81 h 442"/>
                <a:gd name="T48" fmla="*/ 219 w 284"/>
                <a:gd name="T49" fmla="*/ 70 h 442"/>
                <a:gd name="T50" fmla="*/ 179 w 284"/>
                <a:gd name="T51" fmla="*/ 128 h 442"/>
                <a:gd name="T52" fmla="*/ 224 w 284"/>
                <a:gd name="T53" fmla="*/ 151 h 442"/>
                <a:gd name="T54" fmla="*/ 141 w 284"/>
                <a:gd name="T55" fmla="*/ 192 h 442"/>
                <a:gd name="T56" fmla="*/ 255 w 284"/>
                <a:gd name="T57" fmla="*/ 280 h 442"/>
                <a:gd name="T58" fmla="*/ 210 w 284"/>
                <a:gd name="T59" fmla="*/ 314 h 442"/>
                <a:gd name="T60" fmla="*/ 191 w 284"/>
                <a:gd name="T61" fmla="*/ 342 h 442"/>
                <a:gd name="T62" fmla="*/ 149 w 284"/>
                <a:gd name="T63" fmla="*/ 285 h 442"/>
                <a:gd name="T64" fmla="*/ 188 w 284"/>
                <a:gd name="T65" fmla="*/ 319 h 442"/>
                <a:gd name="T66" fmla="*/ 193 w 284"/>
                <a:gd name="T67" fmla="*/ 329 h 442"/>
                <a:gd name="T68" fmla="*/ 191 w 284"/>
                <a:gd name="T69" fmla="*/ 3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4" h="442">
                  <a:moveTo>
                    <a:pt x="283" y="433"/>
                  </a:moveTo>
                  <a:cubicBezTo>
                    <a:pt x="280" y="423"/>
                    <a:pt x="281" y="425"/>
                    <a:pt x="276" y="417"/>
                  </a:cubicBezTo>
                  <a:cubicBezTo>
                    <a:pt x="274" y="413"/>
                    <a:pt x="267" y="415"/>
                    <a:pt x="269" y="420"/>
                  </a:cubicBezTo>
                  <a:cubicBezTo>
                    <a:pt x="269" y="420"/>
                    <a:pt x="269" y="420"/>
                    <a:pt x="269" y="420"/>
                  </a:cubicBezTo>
                  <a:cubicBezTo>
                    <a:pt x="243" y="397"/>
                    <a:pt x="223" y="368"/>
                    <a:pt x="208" y="337"/>
                  </a:cubicBezTo>
                  <a:cubicBezTo>
                    <a:pt x="208" y="336"/>
                    <a:pt x="208" y="335"/>
                    <a:pt x="207" y="335"/>
                  </a:cubicBezTo>
                  <a:cubicBezTo>
                    <a:pt x="207" y="333"/>
                    <a:pt x="206" y="332"/>
                    <a:pt x="205" y="330"/>
                  </a:cubicBezTo>
                  <a:cubicBezTo>
                    <a:pt x="205" y="330"/>
                    <a:pt x="205" y="329"/>
                    <a:pt x="205" y="329"/>
                  </a:cubicBezTo>
                  <a:cubicBezTo>
                    <a:pt x="224" y="322"/>
                    <a:pt x="245" y="304"/>
                    <a:pt x="258" y="292"/>
                  </a:cubicBezTo>
                  <a:cubicBezTo>
                    <a:pt x="274" y="278"/>
                    <a:pt x="279" y="259"/>
                    <a:pt x="269" y="240"/>
                  </a:cubicBezTo>
                  <a:cubicBezTo>
                    <a:pt x="268" y="237"/>
                    <a:pt x="265" y="237"/>
                    <a:pt x="262" y="238"/>
                  </a:cubicBezTo>
                  <a:cubicBezTo>
                    <a:pt x="229" y="253"/>
                    <a:pt x="209" y="283"/>
                    <a:pt x="198" y="317"/>
                  </a:cubicBezTo>
                  <a:cubicBezTo>
                    <a:pt x="198" y="317"/>
                    <a:pt x="198" y="317"/>
                    <a:pt x="198" y="317"/>
                  </a:cubicBezTo>
                  <a:cubicBezTo>
                    <a:pt x="182" y="281"/>
                    <a:pt x="170" y="243"/>
                    <a:pt x="158" y="208"/>
                  </a:cubicBezTo>
                  <a:cubicBezTo>
                    <a:pt x="184" y="216"/>
                    <a:pt x="214" y="212"/>
                    <a:pt x="231" y="187"/>
                  </a:cubicBezTo>
                  <a:cubicBezTo>
                    <a:pt x="250" y="160"/>
                    <a:pt x="226" y="124"/>
                    <a:pt x="197" y="116"/>
                  </a:cubicBezTo>
                  <a:cubicBezTo>
                    <a:pt x="221" y="97"/>
                    <a:pt x="241" y="68"/>
                    <a:pt x="223" y="40"/>
                  </a:cubicBezTo>
                  <a:cubicBezTo>
                    <a:pt x="197" y="0"/>
                    <a:pt x="155" y="39"/>
                    <a:pt x="138" y="69"/>
                  </a:cubicBezTo>
                  <a:cubicBezTo>
                    <a:pt x="102" y="13"/>
                    <a:pt x="45" y="82"/>
                    <a:pt x="60" y="120"/>
                  </a:cubicBezTo>
                  <a:cubicBezTo>
                    <a:pt x="31" y="113"/>
                    <a:pt x="3" y="123"/>
                    <a:pt x="1" y="162"/>
                  </a:cubicBezTo>
                  <a:cubicBezTo>
                    <a:pt x="0" y="199"/>
                    <a:pt x="29" y="221"/>
                    <a:pt x="62" y="212"/>
                  </a:cubicBezTo>
                  <a:cubicBezTo>
                    <a:pt x="54" y="283"/>
                    <a:pt x="136" y="238"/>
                    <a:pt x="141" y="201"/>
                  </a:cubicBezTo>
                  <a:cubicBezTo>
                    <a:pt x="144" y="203"/>
                    <a:pt x="147" y="204"/>
                    <a:pt x="150" y="205"/>
                  </a:cubicBezTo>
                  <a:cubicBezTo>
                    <a:pt x="150" y="206"/>
                    <a:pt x="150" y="206"/>
                    <a:pt x="150" y="207"/>
                  </a:cubicBezTo>
                  <a:cubicBezTo>
                    <a:pt x="150" y="207"/>
                    <a:pt x="150" y="207"/>
                    <a:pt x="150" y="207"/>
                  </a:cubicBezTo>
                  <a:cubicBezTo>
                    <a:pt x="158" y="236"/>
                    <a:pt x="168" y="267"/>
                    <a:pt x="179" y="298"/>
                  </a:cubicBezTo>
                  <a:cubicBezTo>
                    <a:pt x="158" y="275"/>
                    <a:pt x="131" y="257"/>
                    <a:pt x="111" y="278"/>
                  </a:cubicBezTo>
                  <a:cubicBezTo>
                    <a:pt x="82" y="310"/>
                    <a:pt x="175" y="346"/>
                    <a:pt x="192" y="353"/>
                  </a:cubicBezTo>
                  <a:cubicBezTo>
                    <a:pt x="195" y="354"/>
                    <a:pt x="199" y="354"/>
                    <a:pt x="200" y="350"/>
                  </a:cubicBezTo>
                  <a:cubicBezTo>
                    <a:pt x="200" y="349"/>
                    <a:pt x="201" y="347"/>
                    <a:pt x="201" y="346"/>
                  </a:cubicBezTo>
                  <a:cubicBezTo>
                    <a:pt x="220" y="382"/>
                    <a:pt x="244" y="415"/>
                    <a:pt x="275" y="439"/>
                  </a:cubicBezTo>
                  <a:cubicBezTo>
                    <a:pt x="279" y="442"/>
                    <a:pt x="284" y="437"/>
                    <a:pt x="283" y="433"/>
                  </a:cubicBezTo>
                  <a:close/>
                  <a:moveTo>
                    <a:pt x="141" y="192"/>
                  </a:moveTo>
                  <a:cubicBezTo>
                    <a:pt x="139" y="186"/>
                    <a:pt x="134" y="180"/>
                    <a:pt x="124" y="175"/>
                  </a:cubicBezTo>
                  <a:cubicBezTo>
                    <a:pt x="121" y="174"/>
                    <a:pt x="118" y="179"/>
                    <a:pt x="121" y="180"/>
                  </a:cubicBezTo>
                  <a:cubicBezTo>
                    <a:pt x="125" y="182"/>
                    <a:pt x="128" y="185"/>
                    <a:pt x="130" y="188"/>
                  </a:cubicBezTo>
                  <a:cubicBezTo>
                    <a:pt x="127" y="188"/>
                    <a:pt x="126" y="192"/>
                    <a:pt x="129" y="193"/>
                  </a:cubicBezTo>
                  <a:cubicBezTo>
                    <a:pt x="130" y="194"/>
                    <a:pt x="131" y="195"/>
                    <a:pt x="133" y="196"/>
                  </a:cubicBezTo>
                  <a:cubicBezTo>
                    <a:pt x="135" y="227"/>
                    <a:pt x="60" y="272"/>
                    <a:pt x="73" y="205"/>
                  </a:cubicBezTo>
                  <a:cubicBezTo>
                    <a:pt x="74" y="201"/>
                    <a:pt x="70" y="197"/>
                    <a:pt x="66" y="199"/>
                  </a:cubicBezTo>
                  <a:cubicBezTo>
                    <a:pt x="35" y="214"/>
                    <a:pt x="13" y="193"/>
                    <a:pt x="12" y="162"/>
                  </a:cubicBezTo>
                  <a:cubicBezTo>
                    <a:pt x="10" y="120"/>
                    <a:pt x="51" y="123"/>
                    <a:pt x="78" y="138"/>
                  </a:cubicBezTo>
                  <a:cubicBezTo>
                    <a:pt x="78" y="138"/>
                    <a:pt x="78" y="138"/>
                    <a:pt x="78" y="138"/>
                  </a:cubicBezTo>
                  <a:cubicBezTo>
                    <a:pt x="79" y="138"/>
                    <a:pt x="79" y="139"/>
                    <a:pt x="80" y="139"/>
                  </a:cubicBezTo>
                  <a:cubicBezTo>
                    <a:pt x="85" y="141"/>
                    <a:pt x="89" y="132"/>
                    <a:pt x="84" y="129"/>
                  </a:cubicBezTo>
                  <a:cubicBezTo>
                    <a:pt x="82" y="128"/>
                    <a:pt x="80" y="128"/>
                    <a:pt x="79" y="127"/>
                  </a:cubicBezTo>
                  <a:cubicBezTo>
                    <a:pt x="45" y="106"/>
                    <a:pt x="100" y="14"/>
                    <a:pt x="134" y="82"/>
                  </a:cubicBezTo>
                  <a:cubicBezTo>
                    <a:pt x="136" y="86"/>
                    <a:pt x="141" y="84"/>
                    <a:pt x="143" y="81"/>
                  </a:cubicBezTo>
                  <a:cubicBezTo>
                    <a:pt x="148" y="69"/>
                    <a:pt x="155" y="59"/>
                    <a:pt x="164" y="49"/>
                  </a:cubicBezTo>
                  <a:cubicBezTo>
                    <a:pt x="184" y="28"/>
                    <a:pt x="226" y="33"/>
                    <a:pt x="219" y="70"/>
                  </a:cubicBezTo>
                  <a:cubicBezTo>
                    <a:pt x="215" y="91"/>
                    <a:pt x="191" y="108"/>
                    <a:pt x="174" y="119"/>
                  </a:cubicBezTo>
                  <a:cubicBezTo>
                    <a:pt x="169" y="123"/>
                    <a:pt x="174" y="131"/>
                    <a:pt x="179" y="128"/>
                  </a:cubicBezTo>
                  <a:cubicBezTo>
                    <a:pt x="182" y="126"/>
                    <a:pt x="185" y="124"/>
                    <a:pt x="188" y="122"/>
                  </a:cubicBezTo>
                  <a:cubicBezTo>
                    <a:pt x="202" y="131"/>
                    <a:pt x="216" y="135"/>
                    <a:pt x="224" y="151"/>
                  </a:cubicBezTo>
                  <a:cubicBezTo>
                    <a:pt x="230" y="162"/>
                    <a:pt x="227" y="174"/>
                    <a:pt x="221" y="184"/>
                  </a:cubicBezTo>
                  <a:cubicBezTo>
                    <a:pt x="203" y="211"/>
                    <a:pt x="167" y="203"/>
                    <a:pt x="141" y="192"/>
                  </a:cubicBezTo>
                  <a:close/>
                  <a:moveTo>
                    <a:pt x="260" y="250"/>
                  </a:moveTo>
                  <a:cubicBezTo>
                    <a:pt x="268" y="246"/>
                    <a:pt x="257" y="277"/>
                    <a:pt x="255" y="280"/>
                  </a:cubicBezTo>
                  <a:cubicBezTo>
                    <a:pt x="249" y="288"/>
                    <a:pt x="240" y="295"/>
                    <a:pt x="231" y="300"/>
                  </a:cubicBezTo>
                  <a:cubicBezTo>
                    <a:pt x="225" y="305"/>
                    <a:pt x="217" y="310"/>
                    <a:pt x="210" y="314"/>
                  </a:cubicBezTo>
                  <a:cubicBezTo>
                    <a:pt x="220" y="288"/>
                    <a:pt x="235" y="264"/>
                    <a:pt x="260" y="250"/>
                  </a:cubicBezTo>
                  <a:close/>
                  <a:moveTo>
                    <a:pt x="191" y="342"/>
                  </a:moveTo>
                  <a:cubicBezTo>
                    <a:pt x="166" y="331"/>
                    <a:pt x="133" y="319"/>
                    <a:pt x="118" y="296"/>
                  </a:cubicBezTo>
                  <a:cubicBezTo>
                    <a:pt x="102" y="271"/>
                    <a:pt x="145" y="282"/>
                    <a:pt x="149" y="285"/>
                  </a:cubicBezTo>
                  <a:cubicBezTo>
                    <a:pt x="159" y="290"/>
                    <a:pt x="167" y="298"/>
                    <a:pt x="176" y="306"/>
                  </a:cubicBezTo>
                  <a:cubicBezTo>
                    <a:pt x="180" y="310"/>
                    <a:pt x="184" y="315"/>
                    <a:pt x="188" y="319"/>
                  </a:cubicBezTo>
                  <a:cubicBezTo>
                    <a:pt x="189" y="321"/>
                    <a:pt x="190" y="323"/>
                    <a:pt x="191" y="325"/>
                  </a:cubicBezTo>
                  <a:cubicBezTo>
                    <a:pt x="191" y="327"/>
                    <a:pt x="191" y="328"/>
                    <a:pt x="193" y="329"/>
                  </a:cubicBezTo>
                  <a:cubicBezTo>
                    <a:pt x="193" y="330"/>
                    <a:pt x="193" y="331"/>
                    <a:pt x="194" y="331"/>
                  </a:cubicBezTo>
                  <a:cubicBezTo>
                    <a:pt x="193" y="335"/>
                    <a:pt x="192" y="338"/>
                    <a:pt x="191" y="34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6476483" y="4485280"/>
            <a:ext cx="1406525" cy="1681162"/>
            <a:chOff x="6059488" y="4476751"/>
            <a:chExt cx="1406525" cy="1681162"/>
          </a:xfrm>
        </p:grpSpPr>
        <p:sp>
          <p:nvSpPr>
            <p:cNvPr id="39" name="Freeform 10"/>
            <p:cNvSpPr/>
            <p:nvPr/>
          </p:nvSpPr>
          <p:spPr bwMode="auto">
            <a:xfrm>
              <a:off x="7348538" y="48799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206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1"/>
            <p:cNvSpPr>
              <a:spLocks noEditPoints="1"/>
            </p:cNvSpPr>
            <p:nvPr/>
          </p:nvSpPr>
          <p:spPr bwMode="auto">
            <a:xfrm>
              <a:off x="6418263" y="4552951"/>
              <a:ext cx="941387" cy="830262"/>
            </a:xfrm>
            <a:custGeom>
              <a:avLst/>
              <a:gdLst>
                <a:gd name="T0" fmla="*/ 246 w 250"/>
                <a:gd name="T1" fmla="*/ 86 h 221"/>
                <a:gd name="T2" fmla="*/ 246 w 250"/>
                <a:gd name="T3" fmla="*/ 86 h 221"/>
                <a:gd name="T4" fmla="*/ 237 w 250"/>
                <a:gd name="T5" fmla="*/ 82 h 221"/>
                <a:gd name="T6" fmla="*/ 214 w 250"/>
                <a:gd name="T7" fmla="*/ 83 h 221"/>
                <a:gd name="T8" fmla="*/ 191 w 250"/>
                <a:gd name="T9" fmla="*/ 91 h 221"/>
                <a:gd name="T10" fmla="*/ 158 w 250"/>
                <a:gd name="T11" fmla="*/ 88 h 221"/>
                <a:gd name="T12" fmla="*/ 152 w 250"/>
                <a:gd name="T13" fmla="*/ 67 h 221"/>
                <a:gd name="T14" fmla="*/ 166 w 250"/>
                <a:gd name="T15" fmla="*/ 54 h 221"/>
                <a:gd name="T16" fmla="*/ 181 w 250"/>
                <a:gd name="T17" fmla="*/ 44 h 221"/>
                <a:gd name="T18" fmla="*/ 187 w 250"/>
                <a:gd name="T19" fmla="*/ 25 h 221"/>
                <a:gd name="T20" fmla="*/ 180 w 250"/>
                <a:gd name="T21" fmla="*/ 17 h 221"/>
                <a:gd name="T22" fmla="*/ 149 w 250"/>
                <a:gd name="T23" fmla="*/ 39 h 221"/>
                <a:gd name="T24" fmla="*/ 127 w 250"/>
                <a:gd name="T25" fmla="*/ 47 h 221"/>
                <a:gd name="T26" fmla="*/ 122 w 250"/>
                <a:gd name="T27" fmla="*/ 70 h 221"/>
                <a:gd name="T28" fmla="*/ 122 w 250"/>
                <a:gd name="T29" fmla="*/ 70 h 221"/>
                <a:gd name="T30" fmla="*/ 116 w 250"/>
                <a:gd name="T31" fmla="*/ 22 h 221"/>
                <a:gd name="T32" fmla="*/ 128 w 250"/>
                <a:gd name="T33" fmla="*/ 14 h 221"/>
                <a:gd name="T34" fmla="*/ 128 w 250"/>
                <a:gd name="T35" fmla="*/ 12 h 221"/>
                <a:gd name="T36" fmla="*/ 128 w 250"/>
                <a:gd name="T37" fmla="*/ 11 h 221"/>
                <a:gd name="T38" fmla="*/ 128 w 250"/>
                <a:gd name="T39" fmla="*/ 9 h 221"/>
                <a:gd name="T40" fmla="*/ 101 w 250"/>
                <a:gd name="T41" fmla="*/ 1 h 221"/>
                <a:gd name="T42" fmla="*/ 84 w 250"/>
                <a:gd name="T43" fmla="*/ 21 h 221"/>
                <a:gd name="T44" fmla="*/ 98 w 250"/>
                <a:gd name="T45" fmla="*/ 60 h 221"/>
                <a:gd name="T46" fmla="*/ 86 w 250"/>
                <a:gd name="T47" fmla="*/ 54 h 221"/>
                <a:gd name="T48" fmla="*/ 66 w 250"/>
                <a:gd name="T49" fmla="*/ 55 h 221"/>
                <a:gd name="T50" fmla="*/ 43 w 250"/>
                <a:gd name="T51" fmla="*/ 49 h 221"/>
                <a:gd name="T52" fmla="*/ 57 w 250"/>
                <a:gd name="T53" fmla="*/ 92 h 221"/>
                <a:gd name="T54" fmla="*/ 75 w 250"/>
                <a:gd name="T55" fmla="*/ 90 h 221"/>
                <a:gd name="T56" fmla="*/ 99 w 250"/>
                <a:gd name="T57" fmla="*/ 94 h 221"/>
                <a:gd name="T58" fmla="*/ 82 w 250"/>
                <a:gd name="T59" fmla="*/ 99 h 221"/>
                <a:gd name="T60" fmla="*/ 66 w 250"/>
                <a:gd name="T61" fmla="*/ 109 h 221"/>
                <a:gd name="T62" fmla="*/ 34 w 250"/>
                <a:gd name="T63" fmla="*/ 104 h 221"/>
                <a:gd name="T64" fmla="*/ 19 w 250"/>
                <a:gd name="T65" fmla="*/ 110 h 221"/>
                <a:gd name="T66" fmla="*/ 10 w 250"/>
                <a:gd name="T67" fmla="*/ 130 h 221"/>
                <a:gd name="T68" fmla="*/ 23 w 250"/>
                <a:gd name="T69" fmla="*/ 138 h 221"/>
                <a:gd name="T70" fmla="*/ 50 w 250"/>
                <a:gd name="T71" fmla="*/ 141 h 221"/>
                <a:gd name="T72" fmla="*/ 68 w 250"/>
                <a:gd name="T73" fmla="*/ 138 h 221"/>
                <a:gd name="T74" fmla="*/ 85 w 250"/>
                <a:gd name="T75" fmla="*/ 147 h 221"/>
                <a:gd name="T76" fmla="*/ 62 w 250"/>
                <a:gd name="T77" fmla="*/ 153 h 221"/>
                <a:gd name="T78" fmla="*/ 57 w 250"/>
                <a:gd name="T79" fmla="*/ 161 h 221"/>
                <a:gd name="T80" fmla="*/ 57 w 250"/>
                <a:gd name="T81" fmla="*/ 207 h 221"/>
                <a:gd name="T82" fmla="*/ 64 w 250"/>
                <a:gd name="T83" fmla="*/ 181 h 221"/>
                <a:gd name="T84" fmla="*/ 87 w 250"/>
                <a:gd name="T85" fmla="*/ 177 h 221"/>
                <a:gd name="T86" fmla="*/ 92 w 250"/>
                <a:gd name="T87" fmla="*/ 174 h 221"/>
                <a:gd name="T88" fmla="*/ 112 w 250"/>
                <a:gd name="T89" fmla="*/ 215 h 221"/>
                <a:gd name="T90" fmla="*/ 120 w 250"/>
                <a:gd name="T91" fmla="*/ 199 h 221"/>
                <a:gd name="T92" fmla="*/ 136 w 250"/>
                <a:gd name="T93" fmla="*/ 155 h 221"/>
                <a:gd name="T94" fmla="*/ 160 w 250"/>
                <a:gd name="T95" fmla="*/ 168 h 221"/>
                <a:gd name="T96" fmla="*/ 205 w 250"/>
                <a:gd name="T97" fmla="*/ 186 h 221"/>
                <a:gd name="T98" fmla="*/ 213 w 250"/>
                <a:gd name="T99" fmla="*/ 138 h 221"/>
                <a:gd name="T100" fmla="*/ 226 w 250"/>
                <a:gd name="T101" fmla="*/ 117 h 221"/>
                <a:gd name="T102" fmla="*/ 228 w 250"/>
                <a:gd name="T103" fmla="*/ 115 h 221"/>
                <a:gd name="T104" fmla="*/ 247 w 250"/>
                <a:gd name="T105" fmla="*/ 99 h 221"/>
                <a:gd name="T106" fmla="*/ 117 w 250"/>
                <a:gd name="T107" fmla="*/ 95 h 221"/>
                <a:gd name="T108" fmla="*/ 113 w 250"/>
                <a:gd name="T109" fmla="*/ 98 h 221"/>
                <a:gd name="T110" fmla="*/ 113 w 250"/>
                <a:gd name="T111" fmla="*/ 154 h 221"/>
                <a:gd name="T112" fmla="*/ 107 w 250"/>
                <a:gd name="T113" fmla="*/ 160 h 221"/>
                <a:gd name="T114" fmla="*/ 113 w 250"/>
                <a:gd name="T115" fmla="*/ 15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 h="221">
                  <a:moveTo>
                    <a:pt x="247" y="87"/>
                  </a:moveTo>
                  <a:cubicBezTo>
                    <a:pt x="247" y="87"/>
                    <a:pt x="247" y="87"/>
                    <a:pt x="246" y="86"/>
                  </a:cubicBezTo>
                  <a:cubicBezTo>
                    <a:pt x="247" y="87"/>
                    <a:pt x="247" y="87"/>
                    <a:pt x="247" y="87"/>
                  </a:cubicBezTo>
                  <a:cubicBezTo>
                    <a:pt x="247" y="87"/>
                    <a:pt x="246" y="86"/>
                    <a:pt x="246" y="86"/>
                  </a:cubicBezTo>
                  <a:cubicBezTo>
                    <a:pt x="246" y="85"/>
                    <a:pt x="245" y="85"/>
                    <a:pt x="245" y="85"/>
                  </a:cubicBezTo>
                  <a:cubicBezTo>
                    <a:pt x="243" y="82"/>
                    <a:pt x="240" y="81"/>
                    <a:pt x="237" y="82"/>
                  </a:cubicBezTo>
                  <a:cubicBezTo>
                    <a:pt x="233" y="81"/>
                    <a:pt x="225" y="80"/>
                    <a:pt x="225" y="80"/>
                  </a:cubicBezTo>
                  <a:cubicBezTo>
                    <a:pt x="221" y="79"/>
                    <a:pt x="217" y="80"/>
                    <a:pt x="214" y="83"/>
                  </a:cubicBezTo>
                  <a:cubicBezTo>
                    <a:pt x="206" y="75"/>
                    <a:pt x="192" y="82"/>
                    <a:pt x="193" y="93"/>
                  </a:cubicBezTo>
                  <a:cubicBezTo>
                    <a:pt x="192" y="92"/>
                    <a:pt x="191" y="92"/>
                    <a:pt x="191" y="91"/>
                  </a:cubicBezTo>
                  <a:cubicBezTo>
                    <a:pt x="182" y="84"/>
                    <a:pt x="170" y="89"/>
                    <a:pt x="169" y="98"/>
                  </a:cubicBezTo>
                  <a:cubicBezTo>
                    <a:pt x="165" y="95"/>
                    <a:pt x="162" y="91"/>
                    <a:pt x="158" y="88"/>
                  </a:cubicBezTo>
                  <a:cubicBezTo>
                    <a:pt x="156" y="86"/>
                    <a:pt x="154" y="85"/>
                    <a:pt x="152" y="84"/>
                  </a:cubicBezTo>
                  <a:cubicBezTo>
                    <a:pt x="152" y="78"/>
                    <a:pt x="152" y="72"/>
                    <a:pt x="152" y="67"/>
                  </a:cubicBezTo>
                  <a:cubicBezTo>
                    <a:pt x="157" y="67"/>
                    <a:pt x="162" y="65"/>
                    <a:pt x="164" y="59"/>
                  </a:cubicBezTo>
                  <a:cubicBezTo>
                    <a:pt x="165" y="57"/>
                    <a:pt x="165" y="56"/>
                    <a:pt x="166" y="54"/>
                  </a:cubicBezTo>
                  <a:cubicBezTo>
                    <a:pt x="166" y="54"/>
                    <a:pt x="166" y="54"/>
                    <a:pt x="167" y="54"/>
                  </a:cubicBezTo>
                  <a:cubicBezTo>
                    <a:pt x="174" y="56"/>
                    <a:pt x="180" y="51"/>
                    <a:pt x="181" y="44"/>
                  </a:cubicBezTo>
                  <a:cubicBezTo>
                    <a:pt x="183" y="39"/>
                    <a:pt x="183" y="37"/>
                    <a:pt x="182" y="36"/>
                  </a:cubicBezTo>
                  <a:cubicBezTo>
                    <a:pt x="185" y="34"/>
                    <a:pt x="188" y="30"/>
                    <a:pt x="187" y="25"/>
                  </a:cubicBezTo>
                  <a:cubicBezTo>
                    <a:pt x="187" y="25"/>
                    <a:pt x="187" y="24"/>
                    <a:pt x="187" y="24"/>
                  </a:cubicBezTo>
                  <a:cubicBezTo>
                    <a:pt x="186" y="21"/>
                    <a:pt x="183" y="18"/>
                    <a:pt x="180" y="17"/>
                  </a:cubicBezTo>
                  <a:cubicBezTo>
                    <a:pt x="169" y="14"/>
                    <a:pt x="163" y="23"/>
                    <a:pt x="161" y="32"/>
                  </a:cubicBezTo>
                  <a:cubicBezTo>
                    <a:pt x="155" y="33"/>
                    <a:pt x="152" y="35"/>
                    <a:pt x="149" y="39"/>
                  </a:cubicBezTo>
                  <a:cubicBezTo>
                    <a:pt x="148" y="38"/>
                    <a:pt x="146" y="37"/>
                    <a:pt x="145" y="36"/>
                  </a:cubicBezTo>
                  <a:cubicBezTo>
                    <a:pt x="137" y="29"/>
                    <a:pt x="123" y="35"/>
                    <a:pt x="127" y="47"/>
                  </a:cubicBezTo>
                  <a:cubicBezTo>
                    <a:pt x="129" y="54"/>
                    <a:pt x="130" y="61"/>
                    <a:pt x="130" y="69"/>
                  </a:cubicBezTo>
                  <a:cubicBezTo>
                    <a:pt x="128" y="68"/>
                    <a:pt x="125" y="69"/>
                    <a:pt x="122" y="70"/>
                  </a:cubicBezTo>
                  <a:cubicBezTo>
                    <a:pt x="122" y="70"/>
                    <a:pt x="122" y="70"/>
                    <a:pt x="122" y="70"/>
                  </a:cubicBezTo>
                  <a:cubicBezTo>
                    <a:pt x="122" y="70"/>
                    <a:pt x="122" y="70"/>
                    <a:pt x="122" y="70"/>
                  </a:cubicBezTo>
                  <a:cubicBezTo>
                    <a:pt x="127" y="67"/>
                    <a:pt x="130" y="61"/>
                    <a:pt x="127" y="54"/>
                  </a:cubicBezTo>
                  <a:cubicBezTo>
                    <a:pt x="122" y="44"/>
                    <a:pt x="119" y="33"/>
                    <a:pt x="116" y="22"/>
                  </a:cubicBezTo>
                  <a:cubicBezTo>
                    <a:pt x="117" y="22"/>
                    <a:pt x="118" y="22"/>
                    <a:pt x="120" y="22"/>
                  </a:cubicBezTo>
                  <a:cubicBezTo>
                    <a:pt x="124" y="22"/>
                    <a:pt x="127" y="18"/>
                    <a:pt x="128" y="14"/>
                  </a:cubicBezTo>
                  <a:cubicBezTo>
                    <a:pt x="128" y="14"/>
                    <a:pt x="128" y="14"/>
                    <a:pt x="128" y="14"/>
                  </a:cubicBezTo>
                  <a:cubicBezTo>
                    <a:pt x="128" y="13"/>
                    <a:pt x="128" y="13"/>
                    <a:pt x="128" y="12"/>
                  </a:cubicBezTo>
                  <a:cubicBezTo>
                    <a:pt x="129" y="12"/>
                    <a:pt x="129" y="12"/>
                    <a:pt x="129" y="12"/>
                  </a:cubicBezTo>
                  <a:cubicBezTo>
                    <a:pt x="129" y="11"/>
                    <a:pt x="129" y="11"/>
                    <a:pt x="128" y="11"/>
                  </a:cubicBezTo>
                  <a:cubicBezTo>
                    <a:pt x="128" y="10"/>
                    <a:pt x="128" y="10"/>
                    <a:pt x="128" y="9"/>
                  </a:cubicBezTo>
                  <a:cubicBezTo>
                    <a:pt x="128" y="9"/>
                    <a:pt x="128" y="9"/>
                    <a:pt x="128" y="9"/>
                  </a:cubicBezTo>
                  <a:cubicBezTo>
                    <a:pt x="127" y="5"/>
                    <a:pt x="124" y="1"/>
                    <a:pt x="120" y="1"/>
                  </a:cubicBezTo>
                  <a:cubicBezTo>
                    <a:pt x="114" y="0"/>
                    <a:pt x="107" y="1"/>
                    <a:pt x="101" y="1"/>
                  </a:cubicBezTo>
                  <a:cubicBezTo>
                    <a:pt x="97" y="0"/>
                    <a:pt x="94" y="2"/>
                    <a:pt x="92" y="5"/>
                  </a:cubicBezTo>
                  <a:cubicBezTo>
                    <a:pt x="85" y="6"/>
                    <a:pt x="80" y="13"/>
                    <a:pt x="84" y="21"/>
                  </a:cubicBezTo>
                  <a:cubicBezTo>
                    <a:pt x="89" y="33"/>
                    <a:pt x="94" y="45"/>
                    <a:pt x="99" y="57"/>
                  </a:cubicBezTo>
                  <a:cubicBezTo>
                    <a:pt x="99" y="58"/>
                    <a:pt x="98" y="59"/>
                    <a:pt x="98" y="60"/>
                  </a:cubicBezTo>
                  <a:cubicBezTo>
                    <a:pt x="98" y="62"/>
                    <a:pt x="98" y="64"/>
                    <a:pt x="98" y="67"/>
                  </a:cubicBezTo>
                  <a:cubicBezTo>
                    <a:pt x="94" y="63"/>
                    <a:pt x="89" y="59"/>
                    <a:pt x="86" y="54"/>
                  </a:cubicBezTo>
                  <a:cubicBezTo>
                    <a:pt x="81" y="47"/>
                    <a:pt x="70" y="48"/>
                    <a:pt x="67" y="56"/>
                  </a:cubicBezTo>
                  <a:cubicBezTo>
                    <a:pt x="66" y="55"/>
                    <a:pt x="66" y="55"/>
                    <a:pt x="66" y="55"/>
                  </a:cubicBezTo>
                  <a:cubicBezTo>
                    <a:pt x="62" y="48"/>
                    <a:pt x="51" y="48"/>
                    <a:pt x="47" y="54"/>
                  </a:cubicBezTo>
                  <a:cubicBezTo>
                    <a:pt x="46" y="53"/>
                    <a:pt x="44" y="51"/>
                    <a:pt x="43" y="49"/>
                  </a:cubicBezTo>
                  <a:cubicBezTo>
                    <a:pt x="36" y="41"/>
                    <a:pt x="23" y="52"/>
                    <a:pt x="28" y="61"/>
                  </a:cubicBezTo>
                  <a:cubicBezTo>
                    <a:pt x="36" y="73"/>
                    <a:pt x="47" y="81"/>
                    <a:pt x="57" y="92"/>
                  </a:cubicBezTo>
                  <a:cubicBezTo>
                    <a:pt x="63" y="97"/>
                    <a:pt x="71" y="94"/>
                    <a:pt x="74" y="89"/>
                  </a:cubicBezTo>
                  <a:cubicBezTo>
                    <a:pt x="74" y="89"/>
                    <a:pt x="75" y="89"/>
                    <a:pt x="75" y="90"/>
                  </a:cubicBezTo>
                  <a:cubicBezTo>
                    <a:pt x="80" y="92"/>
                    <a:pt x="86" y="90"/>
                    <a:pt x="90" y="86"/>
                  </a:cubicBezTo>
                  <a:cubicBezTo>
                    <a:pt x="93" y="89"/>
                    <a:pt x="96" y="91"/>
                    <a:pt x="99" y="94"/>
                  </a:cubicBezTo>
                  <a:cubicBezTo>
                    <a:pt x="94" y="93"/>
                    <a:pt x="88" y="96"/>
                    <a:pt x="86" y="102"/>
                  </a:cubicBezTo>
                  <a:cubicBezTo>
                    <a:pt x="85" y="101"/>
                    <a:pt x="84" y="100"/>
                    <a:pt x="82" y="99"/>
                  </a:cubicBezTo>
                  <a:cubicBezTo>
                    <a:pt x="76" y="96"/>
                    <a:pt x="66" y="100"/>
                    <a:pt x="66" y="108"/>
                  </a:cubicBezTo>
                  <a:cubicBezTo>
                    <a:pt x="66" y="109"/>
                    <a:pt x="66" y="109"/>
                    <a:pt x="66" y="109"/>
                  </a:cubicBezTo>
                  <a:cubicBezTo>
                    <a:pt x="61" y="105"/>
                    <a:pt x="56" y="102"/>
                    <a:pt x="52" y="97"/>
                  </a:cubicBezTo>
                  <a:cubicBezTo>
                    <a:pt x="45" y="91"/>
                    <a:pt x="35" y="95"/>
                    <a:pt x="34" y="104"/>
                  </a:cubicBezTo>
                  <a:cubicBezTo>
                    <a:pt x="34" y="110"/>
                    <a:pt x="33" y="116"/>
                    <a:pt x="33" y="122"/>
                  </a:cubicBezTo>
                  <a:cubicBezTo>
                    <a:pt x="28" y="118"/>
                    <a:pt x="23" y="114"/>
                    <a:pt x="19" y="110"/>
                  </a:cubicBezTo>
                  <a:cubicBezTo>
                    <a:pt x="11" y="103"/>
                    <a:pt x="0" y="112"/>
                    <a:pt x="4" y="120"/>
                  </a:cubicBezTo>
                  <a:cubicBezTo>
                    <a:pt x="0" y="124"/>
                    <a:pt x="3" y="132"/>
                    <a:pt x="10" y="130"/>
                  </a:cubicBezTo>
                  <a:cubicBezTo>
                    <a:pt x="5" y="132"/>
                    <a:pt x="12" y="138"/>
                    <a:pt x="15" y="139"/>
                  </a:cubicBezTo>
                  <a:cubicBezTo>
                    <a:pt x="18" y="140"/>
                    <a:pt x="21" y="139"/>
                    <a:pt x="23" y="138"/>
                  </a:cubicBezTo>
                  <a:cubicBezTo>
                    <a:pt x="26" y="141"/>
                    <a:pt x="30" y="144"/>
                    <a:pt x="34" y="148"/>
                  </a:cubicBezTo>
                  <a:cubicBezTo>
                    <a:pt x="40" y="154"/>
                    <a:pt x="50" y="149"/>
                    <a:pt x="50" y="141"/>
                  </a:cubicBezTo>
                  <a:cubicBezTo>
                    <a:pt x="51" y="135"/>
                    <a:pt x="51" y="129"/>
                    <a:pt x="52" y="123"/>
                  </a:cubicBezTo>
                  <a:cubicBezTo>
                    <a:pt x="58" y="128"/>
                    <a:pt x="64" y="132"/>
                    <a:pt x="68" y="138"/>
                  </a:cubicBezTo>
                  <a:cubicBezTo>
                    <a:pt x="72" y="143"/>
                    <a:pt x="79" y="144"/>
                    <a:pt x="83" y="141"/>
                  </a:cubicBezTo>
                  <a:cubicBezTo>
                    <a:pt x="84" y="143"/>
                    <a:pt x="84" y="145"/>
                    <a:pt x="85" y="147"/>
                  </a:cubicBezTo>
                  <a:cubicBezTo>
                    <a:pt x="82" y="146"/>
                    <a:pt x="80" y="145"/>
                    <a:pt x="78" y="144"/>
                  </a:cubicBezTo>
                  <a:cubicBezTo>
                    <a:pt x="72" y="141"/>
                    <a:pt x="61" y="144"/>
                    <a:pt x="62" y="153"/>
                  </a:cubicBezTo>
                  <a:cubicBezTo>
                    <a:pt x="63" y="156"/>
                    <a:pt x="63" y="159"/>
                    <a:pt x="64" y="162"/>
                  </a:cubicBezTo>
                  <a:cubicBezTo>
                    <a:pt x="61" y="161"/>
                    <a:pt x="59" y="161"/>
                    <a:pt x="57" y="161"/>
                  </a:cubicBezTo>
                  <a:cubicBezTo>
                    <a:pt x="52" y="161"/>
                    <a:pt x="48" y="165"/>
                    <a:pt x="48" y="169"/>
                  </a:cubicBezTo>
                  <a:cubicBezTo>
                    <a:pt x="49" y="182"/>
                    <a:pt x="49" y="196"/>
                    <a:pt x="57" y="207"/>
                  </a:cubicBezTo>
                  <a:cubicBezTo>
                    <a:pt x="59" y="210"/>
                    <a:pt x="65" y="210"/>
                    <a:pt x="65" y="205"/>
                  </a:cubicBezTo>
                  <a:cubicBezTo>
                    <a:pt x="64" y="197"/>
                    <a:pt x="64" y="189"/>
                    <a:pt x="64" y="181"/>
                  </a:cubicBezTo>
                  <a:cubicBezTo>
                    <a:pt x="67" y="182"/>
                    <a:pt x="69" y="184"/>
                    <a:pt x="72" y="185"/>
                  </a:cubicBezTo>
                  <a:cubicBezTo>
                    <a:pt x="78" y="189"/>
                    <a:pt x="87" y="184"/>
                    <a:pt x="87" y="177"/>
                  </a:cubicBezTo>
                  <a:cubicBezTo>
                    <a:pt x="86" y="175"/>
                    <a:pt x="86" y="173"/>
                    <a:pt x="86" y="171"/>
                  </a:cubicBezTo>
                  <a:cubicBezTo>
                    <a:pt x="88" y="172"/>
                    <a:pt x="90" y="173"/>
                    <a:pt x="92" y="174"/>
                  </a:cubicBezTo>
                  <a:cubicBezTo>
                    <a:pt x="95" y="175"/>
                    <a:pt x="98" y="175"/>
                    <a:pt x="100" y="175"/>
                  </a:cubicBezTo>
                  <a:cubicBezTo>
                    <a:pt x="103" y="188"/>
                    <a:pt x="107" y="201"/>
                    <a:pt x="112" y="215"/>
                  </a:cubicBezTo>
                  <a:cubicBezTo>
                    <a:pt x="115" y="221"/>
                    <a:pt x="123" y="218"/>
                    <a:pt x="122" y="212"/>
                  </a:cubicBezTo>
                  <a:cubicBezTo>
                    <a:pt x="121" y="207"/>
                    <a:pt x="121" y="203"/>
                    <a:pt x="120" y="199"/>
                  </a:cubicBezTo>
                  <a:cubicBezTo>
                    <a:pt x="126" y="210"/>
                    <a:pt x="141" y="201"/>
                    <a:pt x="139" y="190"/>
                  </a:cubicBezTo>
                  <a:cubicBezTo>
                    <a:pt x="138" y="179"/>
                    <a:pt x="137" y="167"/>
                    <a:pt x="136" y="155"/>
                  </a:cubicBezTo>
                  <a:cubicBezTo>
                    <a:pt x="143" y="159"/>
                    <a:pt x="149" y="163"/>
                    <a:pt x="156" y="167"/>
                  </a:cubicBezTo>
                  <a:cubicBezTo>
                    <a:pt x="157" y="168"/>
                    <a:pt x="158" y="168"/>
                    <a:pt x="160" y="168"/>
                  </a:cubicBezTo>
                  <a:cubicBezTo>
                    <a:pt x="168" y="179"/>
                    <a:pt x="177" y="188"/>
                    <a:pt x="185" y="198"/>
                  </a:cubicBezTo>
                  <a:cubicBezTo>
                    <a:pt x="194" y="208"/>
                    <a:pt x="207" y="197"/>
                    <a:pt x="205" y="186"/>
                  </a:cubicBezTo>
                  <a:cubicBezTo>
                    <a:pt x="204" y="175"/>
                    <a:pt x="201" y="166"/>
                    <a:pt x="197" y="156"/>
                  </a:cubicBezTo>
                  <a:cubicBezTo>
                    <a:pt x="207" y="159"/>
                    <a:pt x="219" y="150"/>
                    <a:pt x="213" y="138"/>
                  </a:cubicBezTo>
                  <a:cubicBezTo>
                    <a:pt x="211" y="136"/>
                    <a:pt x="210" y="134"/>
                    <a:pt x="209" y="132"/>
                  </a:cubicBezTo>
                  <a:cubicBezTo>
                    <a:pt x="219" y="135"/>
                    <a:pt x="231" y="128"/>
                    <a:pt x="226" y="117"/>
                  </a:cubicBezTo>
                  <a:cubicBezTo>
                    <a:pt x="226" y="117"/>
                    <a:pt x="226" y="117"/>
                    <a:pt x="226" y="117"/>
                  </a:cubicBezTo>
                  <a:cubicBezTo>
                    <a:pt x="227" y="116"/>
                    <a:pt x="228" y="116"/>
                    <a:pt x="228" y="115"/>
                  </a:cubicBezTo>
                  <a:cubicBezTo>
                    <a:pt x="232" y="113"/>
                    <a:pt x="235" y="110"/>
                    <a:pt x="236" y="106"/>
                  </a:cubicBezTo>
                  <a:cubicBezTo>
                    <a:pt x="241" y="105"/>
                    <a:pt x="245" y="103"/>
                    <a:pt x="247" y="99"/>
                  </a:cubicBezTo>
                  <a:cubicBezTo>
                    <a:pt x="250" y="95"/>
                    <a:pt x="249" y="91"/>
                    <a:pt x="247" y="87"/>
                  </a:cubicBezTo>
                  <a:close/>
                  <a:moveTo>
                    <a:pt x="117" y="95"/>
                  </a:moveTo>
                  <a:cubicBezTo>
                    <a:pt x="118" y="97"/>
                    <a:pt x="118" y="99"/>
                    <a:pt x="118" y="100"/>
                  </a:cubicBezTo>
                  <a:cubicBezTo>
                    <a:pt x="117" y="99"/>
                    <a:pt x="115" y="99"/>
                    <a:pt x="113" y="98"/>
                  </a:cubicBezTo>
                  <a:cubicBezTo>
                    <a:pt x="115" y="97"/>
                    <a:pt x="116" y="96"/>
                    <a:pt x="117" y="95"/>
                  </a:cubicBezTo>
                  <a:close/>
                  <a:moveTo>
                    <a:pt x="113" y="154"/>
                  </a:moveTo>
                  <a:cubicBezTo>
                    <a:pt x="113" y="157"/>
                    <a:pt x="114" y="159"/>
                    <a:pt x="114" y="161"/>
                  </a:cubicBezTo>
                  <a:cubicBezTo>
                    <a:pt x="112" y="160"/>
                    <a:pt x="110" y="160"/>
                    <a:pt x="107" y="160"/>
                  </a:cubicBezTo>
                  <a:cubicBezTo>
                    <a:pt x="107" y="158"/>
                    <a:pt x="107" y="157"/>
                    <a:pt x="107" y="155"/>
                  </a:cubicBezTo>
                  <a:cubicBezTo>
                    <a:pt x="109" y="156"/>
                    <a:pt x="111" y="155"/>
                    <a:pt x="113" y="154"/>
                  </a:cubicBezTo>
                  <a:close/>
                </a:path>
              </a:pathLst>
            </a:custGeom>
            <a:solidFill>
              <a:srgbClr val="E206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2"/>
            <p:cNvSpPr/>
            <p:nvPr/>
          </p:nvSpPr>
          <p:spPr bwMode="auto">
            <a:xfrm>
              <a:off x="6059488" y="5286376"/>
              <a:ext cx="558800" cy="477837"/>
            </a:xfrm>
            <a:custGeom>
              <a:avLst/>
              <a:gdLst>
                <a:gd name="T0" fmla="*/ 139 w 148"/>
                <a:gd name="T1" fmla="*/ 100 h 127"/>
                <a:gd name="T2" fmla="*/ 122 w 148"/>
                <a:gd name="T3" fmla="*/ 70 h 127"/>
                <a:gd name="T4" fmla="*/ 121 w 148"/>
                <a:gd name="T5" fmla="*/ 65 h 127"/>
                <a:gd name="T6" fmla="*/ 115 w 148"/>
                <a:gd name="T7" fmla="*/ 54 h 127"/>
                <a:gd name="T8" fmla="*/ 103 w 148"/>
                <a:gd name="T9" fmla="*/ 31 h 127"/>
                <a:gd name="T10" fmla="*/ 79 w 148"/>
                <a:gd name="T11" fmla="*/ 33 h 127"/>
                <a:gd name="T12" fmla="*/ 45 w 148"/>
                <a:gd name="T13" fmla="*/ 7 h 127"/>
                <a:gd name="T14" fmla="*/ 26 w 148"/>
                <a:gd name="T15" fmla="*/ 20 h 127"/>
                <a:gd name="T16" fmla="*/ 21 w 148"/>
                <a:gd name="T17" fmla="*/ 16 h 127"/>
                <a:gd name="T18" fmla="*/ 8 w 148"/>
                <a:gd name="T19" fmla="*/ 29 h 127"/>
                <a:gd name="T20" fmla="*/ 33 w 148"/>
                <a:gd name="T21" fmla="*/ 54 h 127"/>
                <a:gd name="T22" fmla="*/ 87 w 148"/>
                <a:gd name="T23" fmla="*/ 107 h 127"/>
                <a:gd name="T24" fmla="*/ 107 w 148"/>
                <a:gd name="T25" fmla="*/ 102 h 127"/>
                <a:gd name="T26" fmla="*/ 116 w 148"/>
                <a:gd name="T27" fmla="*/ 114 h 127"/>
                <a:gd name="T28" fmla="*/ 139 w 148"/>
                <a:gd name="T29" fmla="*/ 10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27">
                  <a:moveTo>
                    <a:pt x="139" y="100"/>
                  </a:moveTo>
                  <a:cubicBezTo>
                    <a:pt x="133" y="90"/>
                    <a:pt x="128" y="80"/>
                    <a:pt x="122" y="70"/>
                  </a:cubicBezTo>
                  <a:cubicBezTo>
                    <a:pt x="122" y="68"/>
                    <a:pt x="122" y="66"/>
                    <a:pt x="121" y="65"/>
                  </a:cubicBezTo>
                  <a:cubicBezTo>
                    <a:pt x="119" y="61"/>
                    <a:pt x="117" y="58"/>
                    <a:pt x="115" y="54"/>
                  </a:cubicBezTo>
                  <a:cubicBezTo>
                    <a:pt x="111" y="47"/>
                    <a:pt x="107" y="39"/>
                    <a:pt x="103" y="31"/>
                  </a:cubicBezTo>
                  <a:cubicBezTo>
                    <a:pt x="97" y="20"/>
                    <a:pt x="83" y="24"/>
                    <a:pt x="79" y="33"/>
                  </a:cubicBezTo>
                  <a:cubicBezTo>
                    <a:pt x="69" y="24"/>
                    <a:pt x="57" y="15"/>
                    <a:pt x="45" y="7"/>
                  </a:cubicBezTo>
                  <a:cubicBezTo>
                    <a:pt x="35" y="0"/>
                    <a:pt x="25" y="10"/>
                    <a:pt x="26" y="20"/>
                  </a:cubicBezTo>
                  <a:cubicBezTo>
                    <a:pt x="24" y="18"/>
                    <a:pt x="23" y="17"/>
                    <a:pt x="21" y="16"/>
                  </a:cubicBezTo>
                  <a:cubicBezTo>
                    <a:pt x="12" y="8"/>
                    <a:pt x="0" y="20"/>
                    <a:pt x="8" y="29"/>
                  </a:cubicBezTo>
                  <a:cubicBezTo>
                    <a:pt x="16" y="38"/>
                    <a:pt x="24" y="46"/>
                    <a:pt x="33" y="54"/>
                  </a:cubicBezTo>
                  <a:cubicBezTo>
                    <a:pt x="51" y="72"/>
                    <a:pt x="69" y="90"/>
                    <a:pt x="87" y="107"/>
                  </a:cubicBezTo>
                  <a:cubicBezTo>
                    <a:pt x="94" y="115"/>
                    <a:pt x="104" y="110"/>
                    <a:pt x="107" y="102"/>
                  </a:cubicBezTo>
                  <a:cubicBezTo>
                    <a:pt x="110" y="106"/>
                    <a:pt x="113" y="110"/>
                    <a:pt x="116" y="114"/>
                  </a:cubicBezTo>
                  <a:cubicBezTo>
                    <a:pt x="126" y="127"/>
                    <a:pt x="148" y="116"/>
                    <a:pt x="139" y="100"/>
                  </a:cubicBezTo>
                  <a:close/>
                </a:path>
              </a:pathLst>
            </a:custGeom>
            <a:solidFill>
              <a:srgbClr val="0095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3"/>
            <p:cNvSpPr/>
            <p:nvPr/>
          </p:nvSpPr>
          <p:spPr bwMode="auto">
            <a:xfrm>
              <a:off x="6629401" y="5514976"/>
              <a:ext cx="663575" cy="381000"/>
            </a:xfrm>
            <a:custGeom>
              <a:avLst/>
              <a:gdLst>
                <a:gd name="T0" fmla="*/ 172 w 176"/>
                <a:gd name="T1" fmla="*/ 30 h 101"/>
                <a:gd name="T2" fmla="*/ 159 w 176"/>
                <a:gd name="T3" fmla="*/ 12 h 101"/>
                <a:gd name="T4" fmla="*/ 146 w 176"/>
                <a:gd name="T5" fmla="*/ 8 h 101"/>
                <a:gd name="T6" fmla="*/ 141 w 176"/>
                <a:gd name="T7" fmla="*/ 5 h 101"/>
                <a:gd name="T8" fmla="*/ 120 w 176"/>
                <a:gd name="T9" fmla="*/ 15 h 101"/>
                <a:gd name="T10" fmla="*/ 105 w 176"/>
                <a:gd name="T11" fmla="*/ 9 h 101"/>
                <a:gd name="T12" fmla="*/ 84 w 176"/>
                <a:gd name="T13" fmla="*/ 27 h 101"/>
                <a:gd name="T14" fmla="*/ 68 w 176"/>
                <a:gd name="T15" fmla="*/ 21 h 101"/>
                <a:gd name="T16" fmla="*/ 54 w 176"/>
                <a:gd name="T17" fmla="*/ 46 h 101"/>
                <a:gd name="T18" fmla="*/ 54 w 176"/>
                <a:gd name="T19" fmla="*/ 46 h 101"/>
                <a:gd name="T20" fmla="*/ 25 w 176"/>
                <a:gd name="T21" fmla="*/ 37 h 101"/>
                <a:gd name="T22" fmla="*/ 9 w 176"/>
                <a:gd name="T23" fmla="*/ 56 h 101"/>
                <a:gd name="T24" fmla="*/ 7 w 176"/>
                <a:gd name="T25" fmla="*/ 75 h 101"/>
                <a:gd name="T26" fmla="*/ 66 w 176"/>
                <a:gd name="T27" fmla="*/ 99 h 101"/>
                <a:gd name="T28" fmla="*/ 82 w 176"/>
                <a:gd name="T29" fmla="*/ 85 h 101"/>
                <a:gd name="T30" fmla="*/ 94 w 176"/>
                <a:gd name="T31" fmla="*/ 88 h 101"/>
                <a:gd name="T32" fmla="*/ 111 w 176"/>
                <a:gd name="T33" fmla="*/ 69 h 101"/>
                <a:gd name="T34" fmla="*/ 126 w 176"/>
                <a:gd name="T35" fmla="*/ 47 h 101"/>
                <a:gd name="T36" fmla="*/ 126 w 176"/>
                <a:gd name="T37" fmla="*/ 47 h 101"/>
                <a:gd name="T38" fmla="*/ 145 w 176"/>
                <a:gd name="T39" fmla="*/ 47 h 101"/>
                <a:gd name="T40" fmla="*/ 148 w 176"/>
                <a:gd name="T41" fmla="*/ 45 h 101"/>
                <a:gd name="T42" fmla="*/ 150 w 176"/>
                <a:gd name="T43" fmla="*/ 47 h 101"/>
                <a:gd name="T44" fmla="*/ 172 w 176"/>
                <a:gd name="T45"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6" h="101">
                  <a:moveTo>
                    <a:pt x="172" y="30"/>
                  </a:moveTo>
                  <a:cubicBezTo>
                    <a:pt x="170" y="21"/>
                    <a:pt x="164" y="19"/>
                    <a:pt x="159" y="12"/>
                  </a:cubicBezTo>
                  <a:cubicBezTo>
                    <a:pt x="156" y="8"/>
                    <a:pt x="150" y="6"/>
                    <a:pt x="146" y="8"/>
                  </a:cubicBezTo>
                  <a:cubicBezTo>
                    <a:pt x="144" y="7"/>
                    <a:pt x="143" y="6"/>
                    <a:pt x="141" y="5"/>
                  </a:cubicBezTo>
                  <a:cubicBezTo>
                    <a:pt x="132" y="0"/>
                    <a:pt x="122" y="6"/>
                    <a:pt x="120" y="15"/>
                  </a:cubicBezTo>
                  <a:cubicBezTo>
                    <a:pt x="114" y="13"/>
                    <a:pt x="109" y="12"/>
                    <a:pt x="105" y="9"/>
                  </a:cubicBezTo>
                  <a:cubicBezTo>
                    <a:pt x="92" y="2"/>
                    <a:pt x="80" y="15"/>
                    <a:pt x="84" y="27"/>
                  </a:cubicBezTo>
                  <a:cubicBezTo>
                    <a:pt x="79" y="25"/>
                    <a:pt x="73" y="24"/>
                    <a:pt x="68" y="21"/>
                  </a:cubicBezTo>
                  <a:cubicBezTo>
                    <a:pt x="52" y="14"/>
                    <a:pt x="38" y="36"/>
                    <a:pt x="54" y="46"/>
                  </a:cubicBezTo>
                  <a:cubicBezTo>
                    <a:pt x="54" y="46"/>
                    <a:pt x="54" y="46"/>
                    <a:pt x="54" y="46"/>
                  </a:cubicBezTo>
                  <a:cubicBezTo>
                    <a:pt x="44" y="43"/>
                    <a:pt x="34" y="39"/>
                    <a:pt x="25" y="37"/>
                  </a:cubicBezTo>
                  <a:cubicBezTo>
                    <a:pt x="11" y="33"/>
                    <a:pt x="4" y="46"/>
                    <a:pt x="9" y="56"/>
                  </a:cubicBezTo>
                  <a:cubicBezTo>
                    <a:pt x="0" y="58"/>
                    <a:pt x="0" y="71"/>
                    <a:pt x="7" y="75"/>
                  </a:cubicBezTo>
                  <a:cubicBezTo>
                    <a:pt x="26" y="86"/>
                    <a:pt x="45" y="93"/>
                    <a:pt x="66" y="99"/>
                  </a:cubicBezTo>
                  <a:cubicBezTo>
                    <a:pt x="75" y="101"/>
                    <a:pt x="82" y="93"/>
                    <a:pt x="82" y="85"/>
                  </a:cubicBezTo>
                  <a:cubicBezTo>
                    <a:pt x="86" y="86"/>
                    <a:pt x="90" y="87"/>
                    <a:pt x="94" y="88"/>
                  </a:cubicBezTo>
                  <a:cubicBezTo>
                    <a:pt x="104" y="90"/>
                    <a:pt x="116" y="78"/>
                    <a:pt x="111" y="69"/>
                  </a:cubicBezTo>
                  <a:cubicBezTo>
                    <a:pt x="122" y="71"/>
                    <a:pt x="131" y="57"/>
                    <a:pt x="126" y="47"/>
                  </a:cubicBezTo>
                  <a:cubicBezTo>
                    <a:pt x="126" y="47"/>
                    <a:pt x="126" y="47"/>
                    <a:pt x="126" y="47"/>
                  </a:cubicBezTo>
                  <a:cubicBezTo>
                    <a:pt x="133" y="48"/>
                    <a:pt x="140" y="50"/>
                    <a:pt x="145" y="47"/>
                  </a:cubicBezTo>
                  <a:cubicBezTo>
                    <a:pt x="146" y="46"/>
                    <a:pt x="147" y="46"/>
                    <a:pt x="148" y="45"/>
                  </a:cubicBezTo>
                  <a:cubicBezTo>
                    <a:pt x="149" y="46"/>
                    <a:pt x="149" y="46"/>
                    <a:pt x="150" y="47"/>
                  </a:cubicBezTo>
                  <a:cubicBezTo>
                    <a:pt x="161" y="53"/>
                    <a:pt x="176" y="43"/>
                    <a:pt x="172" y="30"/>
                  </a:cubicBezTo>
                  <a:close/>
                </a:path>
              </a:pathLst>
            </a:custGeom>
            <a:solidFill>
              <a:srgbClr val="0095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4"/>
            <p:cNvSpPr>
              <a:spLocks noEditPoints="1"/>
            </p:cNvSpPr>
            <p:nvPr/>
          </p:nvSpPr>
          <p:spPr bwMode="auto">
            <a:xfrm>
              <a:off x="6799263" y="4860926"/>
              <a:ext cx="161925" cy="134937"/>
            </a:xfrm>
            <a:custGeom>
              <a:avLst/>
              <a:gdLst>
                <a:gd name="T0" fmla="*/ 42 w 43"/>
                <a:gd name="T1" fmla="*/ 8 h 36"/>
                <a:gd name="T2" fmla="*/ 42 w 43"/>
                <a:gd name="T3" fmla="*/ 5 h 36"/>
                <a:gd name="T4" fmla="*/ 38 w 43"/>
                <a:gd name="T5" fmla="*/ 3 h 36"/>
                <a:gd name="T6" fmla="*/ 24 w 43"/>
                <a:gd name="T7" fmla="*/ 0 h 36"/>
                <a:gd name="T8" fmla="*/ 14 w 43"/>
                <a:gd name="T9" fmla="*/ 1 h 36"/>
                <a:gd name="T10" fmla="*/ 11 w 43"/>
                <a:gd name="T11" fmla="*/ 7 h 36"/>
                <a:gd name="T12" fmla="*/ 8 w 43"/>
                <a:gd name="T13" fmla="*/ 8 h 36"/>
                <a:gd name="T14" fmla="*/ 16 w 43"/>
                <a:gd name="T15" fmla="*/ 29 h 36"/>
                <a:gd name="T16" fmla="*/ 18 w 43"/>
                <a:gd name="T17" fmla="*/ 30 h 36"/>
                <a:gd name="T18" fmla="*/ 20 w 43"/>
                <a:gd name="T19" fmla="*/ 31 h 36"/>
                <a:gd name="T20" fmla="*/ 24 w 43"/>
                <a:gd name="T21" fmla="*/ 31 h 36"/>
                <a:gd name="T22" fmla="*/ 27 w 43"/>
                <a:gd name="T23" fmla="*/ 34 h 36"/>
                <a:gd name="T24" fmla="*/ 27 w 43"/>
                <a:gd name="T25" fmla="*/ 34 h 36"/>
                <a:gd name="T26" fmla="*/ 27 w 43"/>
                <a:gd name="T27" fmla="*/ 34 h 36"/>
                <a:gd name="T28" fmla="*/ 28 w 43"/>
                <a:gd name="T29" fmla="*/ 34 h 36"/>
                <a:gd name="T30" fmla="*/ 34 w 43"/>
                <a:gd name="T31" fmla="*/ 34 h 36"/>
                <a:gd name="T32" fmla="*/ 38 w 43"/>
                <a:gd name="T33" fmla="*/ 27 h 36"/>
                <a:gd name="T34" fmla="*/ 41 w 43"/>
                <a:gd name="T35" fmla="*/ 16 h 36"/>
                <a:gd name="T36" fmla="*/ 42 w 43"/>
                <a:gd name="T37" fmla="*/ 11 h 36"/>
                <a:gd name="T38" fmla="*/ 42 w 43"/>
                <a:gd name="T39" fmla="*/ 10 h 36"/>
                <a:gd name="T40" fmla="*/ 42 w 43"/>
                <a:gd name="T41" fmla="*/ 8 h 36"/>
                <a:gd name="T42" fmla="*/ 23 w 43"/>
                <a:gd name="T43" fmla="*/ 17 h 36"/>
                <a:gd name="T44" fmla="*/ 21 w 43"/>
                <a:gd name="T45" fmla="*/ 14 h 36"/>
                <a:gd name="T46" fmla="*/ 29 w 43"/>
                <a:gd name="T47" fmla="*/ 17 h 36"/>
                <a:gd name="T48" fmla="*/ 26 w 43"/>
                <a:gd name="T49" fmla="*/ 20 h 36"/>
                <a:gd name="T50" fmla="*/ 23 w 43"/>
                <a:gd name="T51"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36">
                  <a:moveTo>
                    <a:pt x="42" y="8"/>
                  </a:moveTo>
                  <a:cubicBezTo>
                    <a:pt x="42" y="7"/>
                    <a:pt x="42" y="6"/>
                    <a:pt x="42" y="5"/>
                  </a:cubicBezTo>
                  <a:cubicBezTo>
                    <a:pt x="41" y="4"/>
                    <a:pt x="40" y="3"/>
                    <a:pt x="38" y="3"/>
                  </a:cubicBezTo>
                  <a:cubicBezTo>
                    <a:pt x="34" y="2"/>
                    <a:pt x="29" y="0"/>
                    <a:pt x="24" y="0"/>
                  </a:cubicBezTo>
                  <a:cubicBezTo>
                    <a:pt x="20" y="0"/>
                    <a:pt x="17" y="0"/>
                    <a:pt x="14" y="1"/>
                  </a:cubicBezTo>
                  <a:cubicBezTo>
                    <a:pt x="12" y="3"/>
                    <a:pt x="11" y="4"/>
                    <a:pt x="11" y="7"/>
                  </a:cubicBezTo>
                  <a:cubicBezTo>
                    <a:pt x="10" y="7"/>
                    <a:pt x="9" y="8"/>
                    <a:pt x="8" y="8"/>
                  </a:cubicBezTo>
                  <a:cubicBezTo>
                    <a:pt x="0" y="16"/>
                    <a:pt x="9" y="26"/>
                    <a:pt x="16" y="29"/>
                  </a:cubicBezTo>
                  <a:cubicBezTo>
                    <a:pt x="17" y="30"/>
                    <a:pt x="17" y="30"/>
                    <a:pt x="18" y="30"/>
                  </a:cubicBezTo>
                  <a:cubicBezTo>
                    <a:pt x="18" y="30"/>
                    <a:pt x="19" y="31"/>
                    <a:pt x="20" y="31"/>
                  </a:cubicBezTo>
                  <a:cubicBezTo>
                    <a:pt x="21" y="31"/>
                    <a:pt x="22" y="31"/>
                    <a:pt x="24" y="31"/>
                  </a:cubicBezTo>
                  <a:cubicBezTo>
                    <a:pt x="25" y="32"/>
                    <a:pt x="26" y="33"/>
                    <a:pt x="27" y="34"/>
                  </a:cubicBezTo>
                  <a:cubicBezTo>
                    <a:pt x="27" y="34"/>
                    <a:pt x="27" y="34"/>
                    <a:pt x="27" y="34"/>
                  </a:cubicBezTo>
                  <a:cubicBezTo>
                    <a:pt x="27" y="34"/>
                    <a:pt x="27" y="34"/>
                    <a:pt x="27" y="34"/>
                  </a:cubicBezTo>
                  <a:cubicBezTo>
                    <a:pt x="27" y="34"/>
                    <a:pt x="28" y="34"/>
                    <a:pt x="28" y="34"/>
                  </a:cubicBezTo>
                  <a:cubicBezTo>
                    <a:pt x="30" y="36"/>
                    <a:pt x="32" y="36"/>
                    <a:pt x="34" y="34"/>
                  </a:cubicBezTo>
                  <a:cubicBezTo>
                    <a:pt x="36" y="32"/>
                    <a:pt x="37" y="29"/>
                    <a:pt x="38" y="27"/>
                  </a:cubicBezTo>
                  <a:cubicBezTo>
                    <a:pt x="39" y="23"/>
                    <a:pt x="40" y="19"/>
                    <a:pt x="41" y="16"/>
                  </a:cubicBezTo>
                  <a:cubicBezTo>
                    <a:pt x="41" y="14"/>
                    <a:pt x="41" y="13"/>
                    <a:pt x="42" y="11"/>
                  </a:cubicBezTo>
                  <a:cubicBezTo>
                    <a:pt x="42" y="10"/>
                    <a:pt x="43" y="9"/>
                    <a:pt x="42" y="10"/>
                  </a:cubicBezTo>
                  <a:cubicBezTo>
                    <a:pt x="42" y="9"/>
                    <a:pt x="42" y="8"/>
                    <a:pt x="42" y="8"/>
                  </a:cubicBezTo>
                  <a:close/>
                  <a:moveTo>
                    <a:pt x="23" y="17"/>
                  </a:moveTo>
                  <a:cubicBezTo>
                    <a:pt x="22" y="16"/>
                    <a:pt x="21" y="15"/>
                    <a:pt x="21" y="14"/>
                  </a:cubicBezTo>
                  <a:cubicBezTo>
                    <a:pt x="24" y="15"/>
                    <a:pt x="26" y="16"/>
                    <a:pt x="29" y="17"/>
                  </a:cubicBezTo>
                  <a:cubicBezTo>
                    <a:pt x="28" y="18"/>
                    <a:pt x="27" y="19"/>
                    <a:pt x="26" y="20"/>
                  </a:cubicBezTo>
                  <a:cubicBezTo>
                    <a:pt x="25" y="19"/>
                    <a:pt x="24" y="18"/>
                    <a:pt x="23" y="1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5"/>
            <p:cNvSpPr>
              <a:spLocks noEditPoints="1"/>
            </p:cNvSpPr>
            <p:nvPr/>
          </p:nvSpPr>
          <p:spPr bwMode="auto">
            <a:xfrm>
              <a:off x="6100763" y="4476751"/>
              <a:ext cx="1365250" cy="1681162"/>
            </a:xfrm>
            <a:custGeom>
              <a:avLst/>
              <a:gdLst>
                <a:gd name="T0" fmla="*/ 305 w 362"/>
                <a:gd name="T1" fmla="*/ 91 h 447"/>
                <a:gd name="T2" fmla="*/ 268 w 362"/>
                <a:gd name="T3" fmla="*/ 30 h 447"/>
                <a:gd name="T4" fmla="*/ 197 w 362"/>
                <a:gd name="T5" fmla="*/ 1 h 447"/>
                <a:gd name="T6" fmla="*/ 108 w 362"/>
                <a:gd name="T7" fmla="*/ 54 h 447"/>
                <a:gd name="T8" fmla="*/ 147 w 362"/>
                <a:gd name="T9" fmla="*/ 105 h 447"/>
                <a:gd name="T10" fmla="*/ 137 w 362"/>
                <a:gd name="T11" fmla="*/ 168 h 447"/>
                <a:gd name="T12" fmla="*/ 131 w 362"/>
                <a:gd name="T13" fmla="*/ 236 h 447"/>
                <a:gd name="T14" fmla="*/ 147 w 362"/>
                <a:gd name="T15" fmla="*/ 262 h 447"/>
                <a:gd name="T16" fmla="*/ 123 w 362"/>
                <a:gd name="T17" fmla="*/ 338 h 447"/>
                <a:gd name="T18" fmla="*/ 15 w 362"/>
                <a:gd name="T19" fmla="*/ 226 h 447"/>
                <a:gd name="T20" fmla="*/ 120 w 362"/>
                <a:gd name="T21" fmla="*/ 347 h 447"/>
                <a:gd name="T22" fmla="*/ 99 w 362"/>
                <a:gd name="T23" fmla="*/ 437 h 447"/>
                <a:gd name="T24" fmla="*/ 132 w 362"/>
                <a:gd name="T25" fmla="*/ 353 h 447"/>
                <a:gd name="T26" fmla="*/ 136 w 362"/>
                <a:gd name="T27" fmla="*/ 352 h 447"/>
                <a:gd name="T28" fmla="*/ 309 w 362"/>
                <a:gd name="T29" fmla="*/ 323 h 447"/>
                <a:gd name="T30" fmla="*/ 135 w 362"/>
                <a:gd name="T31" fmla="*/ 345 h 447"/>
                <a:gd name="T32" fmla="*/ 173 w 362"/>
                <a:gd name="T33" fmla="*/ 202 h 447"/>
                <a:gd name="T34" fmla="*/ 199 w 362"/>
                <a:gd name="T35" fmla="*/ 255 h 447"/>
                <a:gd name="T36" fmla="*/ 283 w 362"/>
                <a:gd name="T37" fmla="*/ 222 h 447"/>
                <a:gd name="T38" fmla="*/ 280 w 362"/>
                <a:gd name="T39" fmla="*/ 151 h 447"/>
                <a:gd name="T40" fmla="*/ 73 w 362"/>
                <a:gd name="T41" fmla="*/ 308 h 447"/>
                <a:gd name="T42" fmla="*/ 75 w 362"/>
                <a:gd name="T43" fmla="*/ 259 h 447"/>
                <a:gd name="T44" fmla="*/ 73 w 362"/>
                <a:gd name="T45" fmla="*/ 308 h 447"/>
                <a:gd name="T46" fmla="*/ 288 w 362"/>
                <a:gd name="T47" fmla="*/ 330 h 447"/>
                <a:gd name="T48" fmla="*/ 143 w 362"/>
                <a:gd name="T49" fmla="*/ 346 h 447"/>
                <a:gd name="T50" fmla="*/ 281 w 362"/>
                <a:gd name="T51" fmla="*/ 301 h 447"/>
                <a:gd name="T52" fmla="*/ 261 w 362"/>
                <a:gd name="T53" fmla="*/ 147 h 447"/>
                <a:gd name="T54" fmla="*/ 228 w 362"/>
                <a:gd name="T55" fmla="*/ 162 h 447"/>
                <a:gd name="T56" fmla="*/ 221 w 362"/>
                <a:gd name="T57" fmla="*/ 169 h 447"/>
                <a:gd name="T58" fmla="*/ 219 w 362"/>
                <a:gd name="T59" fmla="*/ 157 h 447"/>
                <a:gd name="T60" fmla="*/ 193 w 362"/>
                <a:gd name="T61" fmla="*/ 241 h 447"/>
                <a:gd name="T62" fmla="*/ 192 w 362"/>
                <a:gd name="T63" fmla="*/ 173 h 447"/>
                <a:gd name="T64" fmla="*/ 152 w 362"/>
                <a:gd name="T65" fmla="*/ 212 h 447"/>
                <a:gd name="T66" fmla="*/ 159 w 362"/>
                <a:gd name="T67" fmla="*/ 157 h 447"/>
                <a:gd name="T68" fmla="*/ 122 w 362"/>
                <a:gd name="T69" fmla="*/ 163 h 447"/>
                <a:gd name="T70" fmla="*/ 89 w 362"/>
                <a:gd name="T71" fmla="*/ 134 h 447"/>
                <a:gd name="T72" fmla="*/ 157 w 362"/>
                <a:gd name="T73" fmla="*/ 105 h 447"/>
                <a:gd name="T74" fmla="*/ 142 w 362"/>
                <a:gd name="T75" fmla="*/ 65 h 447"/>
                <a:gd name="T76" fmla="*/ 178 w 362"/>
                <a:gd name="T77" fmla="*/ 75 h 447"/>
                <a:gd name="T78" fmla="*/ 175 w 362"/>
                <a:gd name="T79" fmla="*/ 40 h 447"/>
                <a:gd name="T80" fmla="*/ 206 w 362"/>
                <a:gd name="T81" fmla="*/ 21 h 447"/>
                <a:gd name="T82" fmla="*/ 217 w 362"/>
                <a:gd name="T83" fmla="*/ 77 h 447"/>
                <a:gd name="T84" fmla="*/ 270 w 362"/>
                <a:gd name="T85" fmla="*/ 59 h 447"/>
                <a:gd name="T86" fmla="*/ 236 w 362"/>
                <a:gd name="T87" fmla="*/ 96 h 447"/>
                <a:gd name="T88" fmla="*/ 242 w 362"/>
                <a:gd name="T89" fmla="*/ 103 h 447"/>
                <a:gd name="T90" fmla="*/ 248 w 362"/>
                <a:gd name="T91" fmla="*/ 107 h 447"/>
                <a:gd name="T92" fmla="*/ 257 w 362"/>
                <a:gd name="T93" fmla="*/ 101 h 447"/>
                <a:gd name="T94" fmla="*/ 266 w 362"/>
                <a:gd name="T95" fmla="*/ 139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2" h="447">
                  <a:moveTo>
                    <a:pt x="348" y="120"/>
                  </a:moveTo>
                  <a:cubicBezTo>
                    <a:pt x="343" y="100"/>
                    <a:pt x="323" y="92"/>
                    <a:pt x="305" y="91"/>
                  </a:cubicBezTo>
                  <a:cubicBezTo>
                    <a:pt x="294" y="89"/>
                    <a:pt x="280" y="88"/>
                    <a:pt x="266" y="88"/>
                  </a:cubicBezTo>
                  <a:cubicBezTo>
                    <a:pt x="280" y="69"/>
                    <a:pt x="292" y="42"/>
                    <a:pt x="268" y="30"/>
                  </a:cubicBezTo>
                  <a:cubicBezTo>
                    <a:pt x="248" y="20"/>
                    <a:pt x="230" y="35"/>
                    <a:pt x="219" y="52"/>
                  </a:cubicBezTo>
                  <a:cubicBezTo>
                    <a:pt x="219" y="29"/>
                    <a:pt x="217" y="0"/>
                    <a:pt x="197" y="1"/>
                  </a:cubicBezTo>
                  <a:cubicBezTo>
                    <a:pt x="165" y="3"/>
                    <a:pt x="162" y="40"/>
                    <a:pt x="167" y="66"/>
                  </a:cubicBezTo>
                  <a:cubicBezTo>
                    <a:pt x="148" y="56"/>
                    <a:pt x="130" y="50"/>
                    <a:pt x="108" y="54"/>
                  </a:cubicBezTo>
                  <a:cubicBezTo>
                    <a:pt x="105" y="54"/>
                    <a:pt x="104" y="57"/>
                    <a:pt x="105" y="59"/>
                  </a:cubicBezTo>
                  <a:cubicBezTo>
                    <a:pt x="112" y="81"/>
                    <a:pt x="129" y="94"/>
                    <a:pt x="147" y="105"/>
                  </a:cubicBezTo>
                  <a:cubicBezTo>
                    <a:pt x="121" y="108"/>
                    <a:pt x="67" y="118"/>
                    <a:pt x="69" y="148"/>
                  </a:cubicBezTo>
                  <a:cubicBezTo>
                    <a:pt x="70" y="182"/>
                    <a:pt x="109" y="178"/>
                    <a:pt x="137" y="168"/>
                  </a:cubicBezTo>
                  <a:cubicBezTo>
                    <a:pt x="123" y="188"/>
                    <a:pt x="112" y="210"/>
                    <a:pt x="125" y="234"/>
                  </a:cubicBezTo>
                  <a:cubicBezTo>
                    <a:pt x="126" y="236"/>
                    <a:pt x="129" y="237"/>
                    <a:pt x="131" y="236"/>
                  </a:cubicBezTo>
                  <a:cubicBezTo>
                    <a:pt x="141" y="233"/>
                    <a:pt x="149" y="227"/>
                    <a:pt x="156" y="221"/>
                  </a:cubicBezTo>
                  <a:cubicBezTo>
                    <a:pt x="152" y="237"/>
                    <a:pt x="150" y="254"/>
                    <a:pt x="147" y="262"/>
                  </a:cubicBezTo>
                  <a:cubicBezTo>
                    <a:pt x="141" y="288"/>
                    <a:pt x="133" y="314"/>
                    <a:pt x="126" y="339"/>
                  </a:cubicBezTo>
                  <a:cubicBezTo>
                    <a:pt x="125" y="339"/>
                    <a:pt x="124" y="338"/>
                    <a:pt x="123" y="338"/>
                  </a:cubicBezTo>
                  <a:cubicBezTo>
                    <a:pt x="114" y="302"/>
                    <a:pt x="99" y="268"/>
                    <a:pt x="71" y="244"/>
                  </a:cubicBezTo>
                  <a:cubicBezTo>
                    <a:pt x="60" y="236"/>
                    <a:pt x="28" y="208"/>
                    <a:pt x="15" y="226"/>
                  </a:cubicBezTo>
                  <a:cubicBezTo>
                    <a:pt x="0" y="248"/>
                    <a:pt x="20" y="276"/>
                    <a:pt x="36" y="291"/>
                  </a:cubicBezTo>
                  <a:cubicBezTo>
                    <a:pt x="59" y="314"/>
                    <a:pt x="91" y="332"/>
                    <a:pt x="120" y="347"/>
                  </a:cubicBezTo>
                  <a:cubicBezTo>
                    <a:pt x="121" y="349"/>
                    <a:pt x="121" y="351"/>
                    <a:pt x="122" y="352"/>
                  </a:cubicBezTo>
                  <a:cubicBezTo>
                    <a:pt x="114" y="381"/>
                    <a:pt x="106" y="409"/>
                    <a:pt x="99" y="437"/>
                  </a:cubicBezTo>
                  <a:cubicBezTo>
                    <a:pt x="97" y="444"/>
                    <a:pt x="108" y="447"/>
                    <a:pt x="109" y="440"/>
                  </a:cubicBezTo>
                  <a:cubicBezTo>
                    <a:pt x="116" y="411"/>
                    <a:pt x="124" y="382"/>
                    <a:pt x="132" y="353"/>
                  </a:cubicBezTo>
                  <a:cubicBezTo>
                    <a:pt x="133" y="353"/>
                    <a:pt x="134" y="353"/>
                    <a:pt x="134" y="353"/>
                  </a:cubicBezTo>
                  <a:cubicBezTo>
                    <a:pt x="135" y="352"/>
                    <a:pt x="135" y="352"/>
                    <a:pt x="136" y="352"/>
                  </a:cubicBezTo>
                  <a:cubicBezTo>
                    <a:pt x="152" y="371"/>
                    <a:pt x="198" y="362"/>
                    <a:pt x="219" y="359"/>
                  </a:cubicBezTo>
                  <a:cubicBezTo>
                    <a:pt x="252" y="355"/>
                    <a:pt x="286" y="349"/>
                    <a:pt x="309" y="323"/>
                  </a:cubicBezTo>
                  <a:cubicBezTo>
                    <a:pt x="333" y="297"/>
                    <a:pt x="289" y="292"/>
                    <a:pt x="272" y="292"/>
                  </a:cubicBezTo>
                  <a:cubicBezTo>
                    <a:pt x="223" y="291"/>
                    <a:pt x="172" y="314"/>
                    <a:pt x="135" y="345"/>
                  </a:cubicBezTo>
                  <a:cubicBezTo>
                    <a:pt x="141" y="323"/>
                    <a:pt x="147" y="302"/>
                    <a:pt x="152" y="280"/>
                  </a:cubicBezTo>
                  <a:cubicBezTo>
                    <a:pt x="158" y="255"/>
                    <a:pt x="168" y="228"/>
                    <a:pt x="173" y="202"/>
                  </a:cubicBezTo>
                  <a:cubicBezTo>
                    <a:pt x="175" y="199"/>
                    <a:pt x="177" y="197"/>
                    <a:pt x="179" y="194"/>
                  </a:cubicBezTo>
                  <a:cubicBezTo>
                    <a:pt x="176" y="220"/>
                    <a:pt x="176" y="253"/>
                    <a:pt x="199" y="255"/>
                  </a:cubicBezTo>
                  <a:cubicBezTo>
                    <a:pt x="232" y="256"/>
                    <a:pt x="224" y="210"/>
                    <a:pt x="222" y="180"/>
                  </a:cubicBezTo>
                  <a:cubicBezTo>
                    <a:pt x="227" y="205"/>
                    <a:pt x="260" y="222"/>
                    <a:pt x="283" y="222"/>
                  </a:cubicBezTo>
                  <a:cubicBezTo>
                    <a:pt x="295" y="222"/>
                    <a:pt x="308" y="217"/>
                    <a:pt x="309" y="204"/>
                  </a:cubicBezTo>
                  <a:cubicBezTo>
                    <a:pt x="311" y="185"/>
                    <a:pt x="295" y="166"/>
                    <a:pt x="280" y="151"/>
                  </a:cubicBezTo>
                  <a:cubicBezTo>
                    <a:pt x="310" y="155"/>
                    <a:pt x="357" y="153"/>
                    <a:pt x="348" y="120"/>
                  </a:cubicBezTo>
                  <a:close/>
                  <a:moveTo>
                    <a:pt x="73" y="308"/>
                  </a:moveTo>
                  <a:cubicBezTo>
                    <a:pt x="53" y="295"/>
                    <a:pt x="24" y="275"/>
                    <a:pt x="21" y="250"/>
                  </a:cubicBezTo>
                  <a:cubicBezTo>
                    <a:pt x="15" y="208"/>
                    <a:pt x="63" y="248"/>
                    <a:pt x="75" y="259"/>
                  </a:cubicBezTo>
                  <a:cubicBezTo>
                    <a:pt x="97" y="279"/>
                    <a:pt x="107" y="306"/>
                    <a:pt x="116" y="333"/>
                  </a:cubicBezTo>
                  <a:cubicBezTo>
                    <a:pt x="101" y="324"/>
                    <a:pt x="87" y="317"/>
                    <a:pt x="73" y="308"/>
                  </a:cubicBezTo>
                  <a:close/>
                  <a:moveTo>
                    <a:pt x="281" y="301"/>
                  </a:moveTo>
                  <a:cubicBezTo>
                    <a:pt x="302" y="302"/>
                    <a:pt x="303" y="319"/>
                    <a:pt x="288" y="330"/>
                  </a:cubicBezTo>
                  <a:cubicBezTo>
                    <a:pt x="283" y="333"/>
                    <a:pt x="278" y="335"/>
                    <a:pt x="273" y="337"/>
                  </a:cubicBezTo>
                  <a:cubicBezTo>
                    <a:pt x="233" y="352"/>
                    <a:pt x="184" y="358"/>
                    <a:pt x="143" y="346"/>
                  </a:cubicBezTo>
                  <a:cubicBezTo>
                    <a:pt x="169" y="327"/>
                    <a:pt x="198" y="314"/>
                    <a:pt x="229" y="306"/>
                  </a:cubicBezTo>
                  <a:cubicBezTo>
                    <a:pt x="246" y="301"/>
                    <a:pt x="263" y="301"/>
                    <a:pt x="281" y="301"/>
                  </a:cubicBezTo>
                  <a:close/>
                  <a:moveTo>
                    <a:pt x="266" y="139"/>
                  </a:moveTo>
                  <a:cubicBezTo>
                    <a:pt x="261" y="137"/>
                    <a:pt x="257" y="143"/>
                    <a:pt x="261" y="147"/>
                  </a:cubicBezTo>
                  <a:cubicBezTo>
                    <a:pt x="273" y="159"/>
                    <a:pt x="327" y="215"/>
                    <a:pt x="278" y="213"/>
                  </a:cubicBezTo>
                  <a:cubicBezTo>
                    <a:pt x="250" y="211"/>
                    <a:pt x="227" y="190"/>
                    <a:pt x="228" y="162"/>
                  </a:cubicBezTo>
                  <a:cubicBezTo>
                    <a:pt x="228" y="159"/>
                    <a:pt x="224" y="158"/>
                    <a:pt x="223" y="161"/>
                  </a:cubicBezTo>
                  <a:cubicBezTo>
                    <a:pt x="222" y="164"/>
                    <a:pt x="222" y="166"/>
                    <a:pt x="221" y="169"/>
                  </a:cubicBezTo>
                  <a:cubicBezTo>
                    <a:pt x="221" y="165"/>
                    <a:pt x="222" y="162"/>
                    <a:pt x="223" y="160"/>
                  </a:cubicBezTo>
                  <a:cubicBezTo>
                    <a:pt x="224" y="157"/>
                    <a:pt x="220" y="156"/>
                    <a:pt x="219" y="157"/>
                  </a:cubicBezTo>
                  <a:cubicBezTo>
                    <a:pt x="209" y="167"/>
                    <a:pt x="217" y="204"/>
                    <a:pt x="216" y="217"/>
                  </a:cubicBezTo>
                  <a:cubicBezTo>
                    <a:pt x="215" y="224"/>
                    <a:pt x="206" y="259"/>
                    <a:pt x="193" y="241"/>
                  </a:cubicBezTo>
                  <a:cubicBezTo>
                    <a:pt x="188" y="235"/>
                    <a:pt x="189" y="224"/>
                    <a:pt x="188" y="217"/>
                  </a:cubicBezTo>
                  <a:cubicBezTo>
                    <a:pt x="188" y="202"/>
                    <a:pt x="189" y="188"/>
                    <a:pt x="192" y="173"/>
                  </a:cubicBezTo>
                  <a:cubicBezTo>
                    <a:pt x="192" y="168"/>
                    <a:pt x="186" y="164"/>
                    <a:pt x="182" y="169"/>
                  </a:cubicBezTo>
                  <a:cubicBezTo>
                    <a:pt x="173" y="184"/>
                    <a:pt x="164" y="199"/>
                    <a:pt x="152" y="212"/>
                  </a:cubicBezTo>
                  <a:cubicBezTo>
                    <a:pt x="132" y="233"/>
                    <a:pt x="129" y="204"/>
                    <a:pt x="135" y="190"/>
                  </a:cubicBezTo>
                  <a:cubicBezTo>
                    <a:pt x="141" y="178"/>
                    <a:pt x="151" y="167"/>
                    <a:pt x="159" y="157"/>
                  </a:cubicBezTo>
                  <a:cubicBezTo>
                    <a:pt x="163" y="153"/>
                    <a:pt x="158" y="146"/>
                    <a:pt x="153" y="149"/>
                  </a:cubicBezTo>
                  <a:cubicBezTo>
                    <a:pt x="143" y="156"/>
                    <a:pt x="133" y="160"/>
                    <a:pt x="122" y="163"/>
                  </a:cubicBezTo>
                  <a:cubicBezTo>
                    <a:pt x="116" y="164"/>
                    <a:pt x="110" y="165"/>
                    <a:pt x="104" y="165"/>
                  </a:cubicBezTo>
                  <a:cubicBezTo>
                    <a:pt x="86" y="166"/>
                    <a:pt x="73" y="146"/>
                    <a:pt x="89" y="134"/>
                  </a:cubicBezTo>
                  <a:cubicBezTo>
                    <a:pt x="106" y="121"/>
                    <a:pt x="134" y="115"/>
                    <a:pt x="156" y="115"/>
                  </a:cubicBezTo>
                  <a:cubicBezTo>
                    <a:pt x="161" y="115"/>
                    <a:pt x="162" y="107"/>
                    <a:pt x="157" y="105"/>
                  </a:cubicBezTo>
                  <a:cubicBezTo>
                    <a:pt x="147" y="97"/>
                    <a:pt x="137" y="90"/>
                    <a:pt x="128" y="81"/>
                  </a:cubicBezTo>
                  <a:cubicBezTo>
                    <a:pt x="110" y="65"/>
                    <a:pt x="128" y="61"/>
                    <a:pt x="142" y="65"/>
                  </a:cubicBezTo>
                  <a:cubicBezTo>
                    <a:pt x="153" y="68"/>
                    <a:pt x="162" y="74"/>
                    <a:pt x="171" y="80"/>
                  </a:cubicBezTo>
                  <a:cubicBezTo>
                    <a:pt x="175" y="82"/>
                    <a:pt x="179" y="79"/>
                    <a:pt x="178" y="75"/>
                  </a:cubicBezTo>
                  <a:cubicBezTo>
                    <a:pt x="176" y="67"/>
                    <a:pt x="175" y="60"/>
                    <a:pt x="175" y="52"/>
                  </a:cubicBezTo>
                  <a:cubicBezTo>
                    <a:pt x="174" y="48"/>
                    <a:pt x="174" y="44"/>
                    <a:pt x="175" y="40"/>
                  </a:cubicBezTo>
                  <a:cubicBezTo>
                    <a:pt x="175" y="37"/>
                    <a:pt x="176" y="33"/>
                    <a:pt x="176" y="30"/>
                  </a:cubicBezTo>
                  <a:cubicBezTo>
                    <a:pt x="178" y="16"/>
                    <a:pt x="188" y="13"/>
                    <a:pt x="206" y="21"/>
                  </a:cubicBezTo>
                  <a:cubicBezTo>
                    <a:pt x="212" y="37"/>
                    <a:pt x="208" y="59"/>
                    <a:pt x="208" y="76"/>
                  </a:cubicBezTo>
                  <a:cubicBezTo>
                    <a:pt x="208" y="82"/>
                    <a:pt x="216" y="83"/>
                    <a:pt x="217" y="77"/>
                  </a:cubicBezTo>
                  <a:cubicBezTo>
                    <a:pt x="223" y="59"/>
                    <a:pt x="235" y="40"/>
                    <a:pt x="256" y="38"/>
                  </a:cubicBezTo>
                  <a:cubicBezTo>
                    <a:pt x="269" y="36"/>
                    <a:pt x="272" y="48"/>
                    <a:pt x="270" y="59"/>
                  </a:cubicBezTo>
                  <a:cubicBezTo>
                    <a:pt x="269" y="63"/>
                    <a:pt x="261" y="79"/>
                    <a:pt x="255" y="89"/>
                  </a:cubicBezTo>
                  <a:cubicBezTo>
                    <a:pt x="248" y="90"/>
                    <a:pt x="242" y="92"/>
                    <a:pt x="236" y="96"/>
                  </a:cubicBezTo>
                  <a:cubicBezTo>
                    <a:pt x="232" y="98"/>
                    <a:pt x="235" y="105"/>
                    <a:pt x="240" y="104"/>
                  </a:cubicBezTo>
                  <a:cubicBezTo>
                    <a:pt x="241" y="104"/>
                    <a:pt x="242" y="103"/>
                    <a:pt x="242" y="103"/>
                  </a:cubicBezTo>
                  <a:cubicBezTo>
                    <a:pt x="243" y="105"/>
                    <a:pt x="244" y="106"/>
                    <a:pt x="246" y="107"/>
                  </a:cubicBezTo>
                  <a:cubicBezTo>
                    <a:pt x="246" y="107"/>
                    <a:pt x="247" y="107"/>
                    <a:pt x="248" y="107"/>
                  </a:cubicBezTo>
                  <a:cubicBezTo>
                    <a:pt x="249" y="107"/>
                    <a:pt x="251" y="107"/>
                    <a:pt x="253" y="106"/>
                  </a:cubicBezTo>
                  <a:cubicBezTo>
                    <a:pt x="254" y="104"/>
                    <a:pt x="255" y="102"/>
                    <a:pt x="257" y="101"/>
                  </a:cubicBezTo>
                  <a:cubicBezTo>
                    <a:pt x="282" y="97"/>
                    <a:pt x="317" y="95"/>
                    <a:pt x="331" y="111"/>
                  </a:cubicBezTo>
                  <a:cubicBezTo>
                    <a:pt x="362" y="147"/>
                    <a:pt x="285" y="144"/>
                    <a:pt x="266" y="139"/>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332000" y="2288036"/>
            <a:ext cx="6480000" cy="3416320"/>
          </a:xfrm>
          <a:prstGeom prst="rect">
            <a:avLst/>
          </a:prstGeom>
          <a:noFill/>
        </p:spPr>
        <p:txBody>
          <a:bodyPr wrap="square" rtlCol="0">
            <a:spAutoFit/>
          </a:bodyPr>
          <a:lstStyle/>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a:t>
            </a:r>
            <a:r>
              <a:rPr lang="en-US" altLang="zh-CN" dirty="0">
                <a:latin typeface="汉堡包手机字体" panose="020B0604000101010104" pitchFamily="34" charset="-122"/>
                <a:ea typeface="汉堡包手机字体" panose="020B0604000101010104" pitchFamily="34" charset="-122"/>
              </a:rPr>
              <a:t>1</a:t>
            </a:r>
            <a:r>
              <a:rPr lang="zh-CN" altLang="en-US" dirty="0">
                <a:latin typeface="汉堡包手机字体" panose="020B0604000101010104" pitchFamily="34" charset="-122"/>
                <a:ea typeface="汉堡包手机字体" panose="020B0604000101010104" pitchFamily="34" charset="-122"/>
              </a:rPr>
              <a:t>）真分数、假分数的法与写法</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读法：先</a:t>
            </a:r>
            <a:r>
              <a:rPr lang="zh-CN" altLang="en-US" dirty="0">
                <a:latin typeface="汉堡包手机字体" panose="020B0604000101010104" pitchFamily="34" charset="-122"/>
                <a:ea typeface="汉堡包手机字体" panose="020B0604000101010104" pitchFamily="34" charset="-122"/>
              </a:rPr>
              <a:t>读分母，再读“分之”，后卖</a:t>
            </a:r>
            <a:r>
              <a:rPr lang="zh-CN" altLang="en-US" dirty="0" smtClean="0">
                <a:latin typeface="汉堡包手机字体" panose="020B0604000101010104" pitchFamily="34" charset="-122"/>
                <a:ea typeface="汉堡包手机字体" panose="020B0604000101010104" pitchFamily="34" charset="-122"/>
              </a:rPr>
              <a:t>分子。</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写法：写真</a:t>
            </a:r>
            <a:r>
              <a:rPr lang="zh-CN" altLang="en-US" dirty="0">
                <a:latin typeface="汉堡包手机字体" panose="020B0604000101010104" pitchFamily="34" charset="-122"/>
                <a:ea typeface="汉堡包手机字体" panose="020B0604000101010104" pitchFamily="34" charset="-122"/>
              </a:rPr>
              <a:t>分数或假分数时，先写出分数线</a:t>
            </a:r>
            <a:r>
              <a:rPr lang="zh-CN" altLang="en-US" dirty="0" smtClean="0">
                <a:latin typeface="汉堡包手机字体" panose="020B0604000101010104" pitchFamily="34" charset="-122"/>
                <a:ea typeface="汉堡包手机字体" panose="020B0604000101010104" pitchFamily="34" charset="-122"/>
              </a:rPr>
              <a:t>，再</a:t>
            </a:r>
            <a:r>
              <a:rPr lang="zh-CN" altLang="en-US" dirty="0">
                <a:latin typeface="汉堡包手机字体" panose="020B0604000101010104" pitchFamily="34" charset="-122"/>
                <a:ea typeface="汉堡包手机字体" panose="020B0604000101010104" pitchFamily="34" charset="-122"/>
              </a:rPr>
              <a:t>写分母，最后写分子。</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a:t>
            </a:r>
            <a:r>
              <a:rPr lang="en-US" altLang="zh-CN" dirty="0">
                <a:latin typeface="汉堡包手机字体" panose="020B0604000101010104" pitchFamily="34" charset="-122"/>
                <a:ea typeface="汉堡包手机字体" panose="020B0604000101010104" pitchFamily="34" charset="-122"/>
              </a:rPr>
              <a:t>2</a:t>
            </a:r>
            <a:r>
              <a:rPr lang="zh-CN" altLang="en-US" dirty="0">
                <a:latin typeface="汉堡包手机字体" panose="020B0604000101010104" pitchFamily="34" charset="-122"/>
                <a:ea typeface="汉堡包手机字体" panose="020B0604000101010104" pitchFamily="34" charset="-122"/>
              </a:rPr>
              <a:t>）带分数的卖法与写法</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读法：先</a:t>
            </a:r>
            <a:r>
              <a:rPr lang="zh-CN" altLang="en-US" dirty="0">
                <a:latin typeface="汉堡包手机字体" panose="020B0604000101010104" pitchFamily="34" charset="-122"/>
                <a:ea typeface="汉堡包手机字体" panose="020B0604000101010104" pitchFamily="34" charset="-122"/>
              </a:rPr>
              <a:t>读带分数的整数都分，再读分数部分</a:t>
            </a:r>
            <a:r>
              <a:rPr lang="zh-CN" altLang="en-US" dirty="0" smtClean="0">
                <a:latin typeface="汉堡包手机字体" panose="020B0604000101010104" pitchFamily="34" charset="-122"/>
                <a:ea typeface="汉堡包手机字体" panose="020B0604000101010104" pitchFamily="34" charset="-122"/>
              </a:rPr>
              <a:t>，并</a:t>
            </a:r>
            <a:r>
              <a:rPr lang="zh-CN" altLang="en-US" dirty="0">
                <a:latin typeface="汉堡包手机字体" panose="020B0604000101010104" pitchFamily="34" charset="-122"/>
                <a:ea typeface="汉堡包手机字体" panose="020B0604000101010104" pitchFamily="34" charset="-122"/>
              </a:rPr>
              <a:t>在两者之间加卖</a:t>
            </a:r>
            <a:r>
              <a:rPr lang="zh-CN" altLang="en-US" dirty="0" smtClean="0">
                <a:latin typeface="汉堡包手机字体" panose="020B0604000101010104" pitchFamily="34" charset="-122"/>
                <a:ea typeface="汉堡包手机字体" panose="020B0604000101010104" pitchFamily="34" charset="-122"/>
              </a:rPr>
              <a:t>“又</a:t>
            </a:r>
            <a:r>
              <a:rPr lang="zh-CN" altLang="en-US" dirty="0">
                <a:latin typeface="汉堡包手机字体" panose="020B0604000101010104" pitchFamily="34" charset="-122"/>
                <a:ea typeface="汉堡包手机字体" panose="020B0604000101010104" pitchFamily="34" charset="-122"/>
              </a:rPr>
              <a:t>”</a:t>
            </a:r>
            <a:r>
              <a:rPr lang="zh-CN" altLang="en-US" dirty="0" smtClean="0">
                <a:latin typeface="汉堡包手机字体" panose="020B0604000101010104" pitchFamily="34" charset="-122"/>
                <a:ea typeface="汉堡包手机字体" panose="020B0604000101010104" pitchFamily="34" charset="-122"/>
              </a:rPr>
              <a:t>字</a:t>
            </a:r>
            <a:r>
              <a:rPr lang="zh-CN" altLang="en-US" dirty="0">
                <a:latin typeface="汉堡包手机字体" panose="020B0604000101010104" pitchFamily="34" charset="-122"/>
                <a:ea typeface="汉堡包手机字体" panose="020B0604000101010104" pitchFamily="34" charset="-122"/>
              </a:rPr>
              <a:t>。</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写法：写</a:t>
            </a:r>
            <a:r>
              <a:rPr lang="zh-CN" altLang="en-US" dirty="0">
                <a:latin typeface="汉堡包手机字体" panose="020B0604000101010104" pitchFamily="34" charset="-122"/>
                <a:ea typeface="汉堡包手机字体" panose="020B0604000101010104" pitchFamily="34" charset="-122"/>
              </a:rPr>
              <a:t>带分数时，先写带分数的整数部分，后写分数部分。</a:t>
            </a:r>
            <a:endParaRPr lang="zh-CN" altLang="en-US" dirty="0">
              <a:latin typeface="汉堡包手机字体" panose="020B0604000101010104" pitchFamily="34" charset="-122"/>
              <a:ea typeface="汉堡包手机字体" panose="020B0604000101010104" pitchFamily="34" charset="-122"/>
            </a:endParaRPr>
          </a:p>
        </p:txBody>
      </p:sp>
      <p:sp>
        <p:nvSpPr>
          <p:cNvPr id="13" name="文本框 12"/>
          <p:cNvSpPr txBox="1"/>
          <p:nvPr/>
        </p:nvSpPr>
        <p:spPr>
          <a:xfrm>
            <a:off x="1332000" y="1599316"/>
            <a:ext cx="6480000" cy="553998"/>
          </a:xfrm>
          <a:prstGeom prst="rect">
            <a:avLst/>
          </a:prstGeom>
          <a:noFill/>
        </p:spPr>
        <p:txBody>
          <a:bodyPr wrap="square" rtlCol="0">
            <a:spAutoFit/>
          </a:bodyPr>
          <a:lstStyle/>
          <a:p>
            <a:pPr algn="just">
              <a:lnSpc>
                <a:spcPct val="150000"/>
              </a:lnSpc>
            </a:pPr>
            <a:r>
              <a:rPr lang="zh-CN" altLang="en-US" sz="2000" dirty="0" smtClean="0">
                <a:solidFill>
                  <a:srgbClr val="FF3399"/>
                </a:solidFill>
                <a:latin typeface="汉堡包手机字体" panose="020B0604000101010104" pitchFamily="34" charset="-122"/>
                <a:ea typeface="汉堡包手机字体" panose="020B0604000101010104" pitchFamily="34" charset="-122"/>
              </a:rPr>
              <a:t>（五</a:t>
            </a:r>
            <a:r>
              <a:rPr lang="zh-CN" altLang="en-US" sz="2000" dirty="0" smtClean="0">
                <a:solidFill>
                  <a:srgbClr val="FF3399"/>
                </a:solidFill>
                <a:latin typeface="汉堡包手机字体" panose="020B0604000101010104" pitchFamily="34" charset="-122"/>
                <a:ea typeface="汉堡包手机字体" panose="020B0604000101010104" pitchFamily="34" charset="-122"/>
              </a:rPr>
              <a:t>）真分数、假分数与带分数的读写</a:t>
            </a:r>
            <a:endParaRPr lang="zh-CN" altLang="en-US" sz="2000" dirty="0">
              <a:solidFill>
                <a:srgbClr val="FF3399"/>
              </a:solidFill>
              <a:latin typeface="汉堡包手机字体" panose="020B0604000101010104" pitchFamily="34" charset="-122"/>
              <a:ea typeface="汉堡包手机字体" panose="020B0604000101010104" pitchFamily="34" charset="-122"/>
            </a:endParaRPr>
          </a:p>
        </p:txBody>
      </p:sp>
      <p:pic>
        <p:nvPicPr>
          <p:cNvPr id="3" name="图片 2"/>
          <p:cNvPicPr>
            <a:picLocks noChangeAspect="1"/>
          </p:cNvPicPr>
          <p:nvPr/>
        </p:nvPicPr>
        <p:blipFill>
          <a:blip r:embed="rId1"/>
          <a:stretch>
            <a:fillRect/>
          </a:stretch>
        </p:blipFill>
        <p:spPr>
          <a:xfrm rot="3681273">
            <a:off x="6887554" y="1961121"/>
            <a:ext cx="1237500" cy="11925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1692000" y="1873943"/>
            <a:ext cx="5760000" cy="3389544"/>
            <a:chOff x="1828002" y="1770207"/>
            <a:chExt cx="6300001" cy="3389544"/>
          </a:xfrm>
        </p:grpSpPr>
        <p:sp>
          <p:nvSpPr>
            <p:cNvPr id="73" name="Rectangle 546"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p:nvPr/>
          </p:nvSpPr>
          <p:spPr>
            <a:xfrm>
              <a:off x="1828002" y="2665706"/>
              <a:ext cx="6300001" cy="646331"/>
            </a:xfrm>
            <a:prstGeom prst="rect">
              <a:avLst/>
            </a:prstGeom>
          </p:spPr>
          <p:txBody>
            <a:bodyPr wrap="square">
              <a:spAutoFit/>
            </a:bodyPr>
            <a:lstStyle/>
            <a:p>
              <a:pPr algn="ctr"/>
              <a:r>
                <a:rPr lang="en-US" sz="3600" b="1" dirty="0">
                  <a:solidFill>
                    <a:schemeClr val="tx1">
                      <a:lumMod val="75000"/>
                      <a:lumOff val="25000"/>
                    </a:schemeClr>
                  </a:solidFill>
                  <a:latin typeface="汉堡包手机字体" panose="020B0604000101010104" pitchFamily="34" charset="-122"/>
                  <a:ea typeface="汉堡包手机字体" panose="020B0604000101010104" pitchFamily="34" charset="-122"/>
                  <a:cs typeface="Open Sans Light" panose="020B0306030504020204" pitchFamily="34" charset="0"/>
                </a:rPr>
                <a:t>Make progress every day</a:t>
              </a:r>
              <a:endParaRPr lang="en-US" sz="3600" b="1" dirty="0">
                <a:solidFill>
                  <a:schemeClr val="tx1">
                    <a:lumMod val="75000"/>
                    <a:lumOff val="25000"/>
                  </a:schemeClr>
                </a:solidFill>
                <a:latin typeface="汉堡包手机字体" panose="020B0604000101010104" pitchFamily="34" charset="-122"/>
                <a:ea typeface="汉堡包手机字体" panose="020B0604000101010104" pitchFamily="34" charset="-122"/>
                <a:cs typeface="Open Sans Light" panose="020B0306030504020204" pitchFamily="34" charset="0"/>
              </a:endParaRPr>
            </a:p>
          </p:txBody>
        </p:sp>
        <p:sp>
          <p:nvSpPr>
            <p:cNvPr id="74" name="副标题 2"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txBox="1"/>
            <p:nvPr/>
          </p:nvSpPr>
          <p:spPr>
            <a:xfrm>
              <a:off x="1828002" y="4540508"/>
              <a:ext cx="6300001" cy="288000"/>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2">
                      <a:lumMod val="60000"/>
                      <a:lumOff val="40000"/>
                    </a:schemeClr>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b="1"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教育教学｜老师说课｜教师教案｜教学工具</a:t>
              </a:r>
              <a:endParaRPr lang="zh-CN" altLang="en-US" b="1" dirty="0">
                <a:solidFill>
                  <a:schemeClr val="tx1">
                    <a:lumMod val="75000"/>
                    <a:lumOff val="25000"/>
                  </a:schemeClr>
                </a:solidFill>
                <a:latin typeface="汉堡包手机字体" panose="020B0604000101010104" pitchFamily="34" charset="-122"/>
                <a:ea typeface="汉堡包手机字体" panose="020B0604000101010104" pitchFamily="34" charset="-122"/>
              </a:endParaRPr>
            </a:p>
          </p:txBody>
        </p:sp>
        <p:sp>
          <p:nvSpPr>
            <p:cNvPr id="75" name="文本框 74"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txBox="1"/>
            <p:nvPr/>
          </p:nvSpPr>
          <p:spPr>
            <a:xfrm>
              <a:off x="1828002" y="3334125"/>
              <a:ext cx="6300001" cy="1200329"/>
            </a:xfrm>
            <a:prstGeom prst="rect">
              <a:avLst/>
            </a:prstGeom>
            <a:noFill/>
          </p:spPr>
          <p:txBody>
            <a:bodyPr wrap="square" rtlCol="0">
              <a:spAutoFit/>
            </a:bodyPr>
            <a:lstStyle/>
            <a:p>
              <a:pPr algn="ctr">
                <a:lnSpc>
                  <a:spcPct val="150000"/>
                </a:lnSpc>
              </a:pPr>
              <a:r>
                <a:rPr lang="en-US" altLang="zh-CN" sz="1200" dirty="0">
                  <a:solidFill>
                    <a:schemeClr val="tx1">
                      <a:lumMod val="75000"/>
                      <a:lumOff val="25000"/>
                    </a:schemeClr>
                  </a:solidFill>
                  <a:latin typeface="汉堡包手机字体" panose="020B0604000101010104" pitchFamily="34" charset="-122"/>
                  <a:ea typeface="汉堡包手机字体" panose="020B0604000101010104" pitchFamily="34" charset="-122"/>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200" dirty="0">
                <a:solidFill>
                  <a:schemeClr val="tx1">
                    <a:lumMod val="75000"/>
                    <a:lumOff val="25000"/>
                  </a:schemeClr>
                </a:solidFill>
                <a:latin typeface="汉堡包手机字体" panose="020B0604000101010104" pitchFamily="34" charset="-122"/>
                <a:ea typeface="汉堡包手机字体" panose="020B0604000101010104" pitchFamily="34" charset="-122"/>
              </a:endParaRPr>
            </a:p>
          </p:txBody>
        </p:sp>
        <p:sp>
          <p:nvSpPr>
            <p:cNvPr id="76" name="Title 1"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txBox="1"/>
            <p:nvPr/>
          </p:nvSpPr>
          <p:spPr>
            <a:xfrm>
              <a:off x="1828002" y="1770207"/>
              <a:ext cx="6300001" cy="84023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5400" b="1" dirty="0" smtClean="0">
                  <a:solidFill>
                    <a:schemeClr val="tx1">
                      <a:lumMod val="75000"/>
                      <a:lumOff val="25000"/>
                    </a:schemeClr>
                  </a:solidFill>
                  <a:latin typeface="汉堡包手机字体" panose="020B0604000101010104" pitchFamily="34" charset="-122"/>
                  <a:ea typeface="汉堡包手机字体" panose="020B0604000101010104" pitchFamily="34" charset="-122"/>
                  <a:cs typeface="Open Sans Light" panose="020B0306030504020204" pitchFamily="34" charset="0"/>
                </a:rPr>
                <a:t>好好学习天天向上</a:t>
              </a:r>
              <a:endParaRPr lang="en-US" sz="5400" b="1" dirty="0">
                <a:solidFill>
                  <a:schemeClr val="tx1">
                    <a:lumMod val="75000"/>
                    <a:lumOff val="25000"/>
                  </a:schemeClr>
                </a:solidFill>
                <a:latin typeface="汉堡包手机字体" panose="020B0604000101010104" pitchFamily="34" charset="-122"/>
                <a:ea typeface="汉堡包手机字体" panose="020B0604000101010104" pitchFamily="34" charset="-122"/>
                <a:cs typeface="Open Sans Light" panose="020B0306030504020204" pitchFamily="34" charset="0"/>
              </a:endParaRPr>
            </a:p>
          </p:txBody>
        </p:sp>
        <p:sp>
          <p:nvSpPr>
            <p:cNvPr id="84" name="副标题 2"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txBox="1"/>
            <p:nvPr/>
          </p:nvSpPr>
          <p:spPr>
            <a:xfrm>
              <a:off x="1828002" y="4871751"/>
              <a:ext cx="6300001" cy="288000"/>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2">
                      <a:lumMod val="60000"/>
                      <a:lumOff val="40000"/>
                    </a:schemeClr>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2">
                      <a:lumMod val="60000"/>
                      <a:lumOff val="40000"/>
                    </a:schemeClr>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b="1"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老师：</a:t>
              </a:r>
              <a:r>
                <a:rPr lang="en-US" altLang="zh-CN" b="1"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XXX</a:t>
              </a:r>
              <a:endParaRPr lang="en-US" altLang="zh-CN" b="1" dirty="0" smtClean="0">
                <a:solidFill>
                  <a:schemeClr val="tx1">
                    <a:lumMod val="75000"/>
                    <a:lumOff val="25000"/>
                  </a:schemeClr>
                </a:solidFill>
                <a:latin typeface="汉堡包手机字体" panose="020B0604000101010104" pitchFamily="34" charset="-122"/>
                <a:ea typeface="汉堡包手机字体" panose="020B0604000101010104" pitchFamily="34" charset="-122"/>
              </a:endParaRPr>
            </a:p>
          </p:txBody>
        </p:sp>
      </p:grpSp>
      <p:pic>
        <p:nvPicPr>
          <p:cNvPr id="3" name="图片 2"/>
          <p:cNvPicPr>
            <a:picLocks noChangeAspect="1"/>
          </p:cNvPicPr>
          <p:nvPr/>
        </p:nvPicPr>
        <p:blipFill>
          <a:blip r:embed="rId1"/>
          <a:stretch>
            <a:fillRect/>
          </a:stretch>
        </p:blipFill>
        <p:spPr>
          <a:xfrm>
            <a:off x="27160" y="3931346"/>
            <a:ext cx="2140973" cy="281956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31877" y="1314833"/>
            <a:ext cx="2880000" cy="662041"/>
          </a:xfrm>
          <a:prstGeom prst="rect">
            <a:avLst/>
          </a:prstGeom>
          <a:noFill/>
        </p:spPr>
        <p:txBody>
          <a:bodyPr wrap="square" rtlCol="0">
            <a:spAutoFit/>
          </a:bodyPr>
          <a:lstStyle>
            <a:defPPr>
              <a:defRPr lang="zh-CN"/>
            </a:defPPr>
            <a:lvl1pPr algn="just">
              <a:lnSpc>
                <a:spcPct val="150000"/>
              </a:lnSpc>
              <a:defRPr sz="2400">
                <a:latin typeface="汉堡包手机字体" panose="020B0604000101010104" pitchFamily="34" charset="-122"/>
                <a:ea typeface="汉堡包手机字体" panose="020B0604000101010104" pitchFamily="34" charset="-122"/>
              </a:defRPr>
            </a:lvl1pPr>
          </a:lstStyle>
          <a:p>
            <a:pPr algn="ctr"/>
            <a:r>
              <a:rPr lang="zh-CN" altLang="en-US" sz="2800" dirty="0" smtClean="0"/>
              <a:t>分数</a:t>
            </a:r>
            <a:endParaRPr lang="zh-CN" altLang="en-US" sz="2800" dirty="0"/>
          </a:p>
        </p:txBody>
      </p:sp>
      <p:pic>
        <p:nvPicPr>
          <p:cNvPr id="16" name="图片 15"/>
          <p:cNvPicPr>
            <a:picLocks noChangeAspect="1"/>
          </p:cNvPicPr>
          <p:nvPr/>
        </p:nvPicPr>
        <p:blipFill>
          <a:blip r:embed="rId1"/>
          <a:stretch>
            <a:fillRect/>
          </a:stretch>
        </p:blipFill>
        <p:spPr>
          <a:xfrm>
            <a:off x="6845216" y="58100"/>
            <a:ext cx="2298784" cy="3051018"/>
          </a:xfrm>
          <a:prstGeom prst="rect">
            <a:avLst/>
          </a:prstGeom>
        </p:spPr>
      </p:pic>
      <p:grpSp>
        <p:nvGrpSpPr>
          <p:cNvPr id="17" name="组合 16"/>
          <p:cNvGrpSpPr/>
          <p:nvPr/>
        </p:nvGrpSpPr>
        <p:grpSpPr>
          <a:xfrm>
            <a:off x="1927208" y="2823493"/>
            <a:ext cx="5289585" cy="2265977"/>
            <a:chOff x="2956766" y="2495019"/>
            <a:chExt cx="5289585" cy="2265977"/>
          </a:xfrm>
        </p:grpSpPr>
        <p:sp>
          <p:nvSpPr>
            <p:cNvPr id="18" name="圆角矩形 17"/>
            <p:cNvSpPr/>
            <p:nvPr/>
          </p:nvSpPr>
          <p:spPr>
            <a:xfrm>
              <a:off x="2956766" y="3448007"/>
              <a:ext cx="1080000" cy="360000"/>
            </a:xfrm>
            <a:prstGeom prst="roundRect">
              <a:avLst/>
            </a:prstGeom>
            <a:solidFill>
              <a:srgbClr val="FF3399"/>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1600" dirty="0" smtClean="0">
                  <a:solidFill>
                    <a:schemeClr val="bg1"/>
                  </a:solidFill>
                  <a:latin typeface="汉堡包手机字体" panose="020B0604000101010104" pitchFamily="34" charset="-122"/>
                  <a:ea typeface="汉堡包手机字体" panose="020B0604000101010104" pitchFamily="34" charset="-122"/>
                </a:rPr>
                <a:t>分数</a:t>
              </a:r>
              <a:endParaRPr lang="zh-CN" altLang="en-US" sz="1600" dirty="0">
                <a:solidFill>
                  <a:schemeClr val="bg1"/>
                </a:solidFill>
                <a:latin typeface="汉堡包手机字体" panose="020B0604000101010104" pitchFamily="34" charset="-122"/>
                <a:ea typeface="汉堡包手机字体" panose="020B0604000101010104" pitchFamily="34" charset="-122"/>
              </a:endParaRPr>
            </a:p>
          </p:txBody>
        </p:sp>
        <p:sp>
          <p:nvSpPr>
            <p:cNvPr id="19" name="圆角矩形 18"/>
            <p:cNvSpPr/>
            <p:nvPr/>
          </p:nvSpPr>
          <p:spPr>
            <a:xfrm>
              <a:off x="4466351" y="2971513"/>
              <a:ext cx="3780000" cy="360000"/>
            </a:xfrm>
            <a:prstGeom prst="roundRect">
              <a:avLst/>
            </a:prstGeom>
            <a:ln w="19050">
              <a:solidFill>
                <a:srgbClr val="FF3399"/>
              </a:solidFill>
            </a:ln>
          </p:spPr>
          <p:style>
            <a:lnRef idx="2">
              <a:schemeClr val="accent1"/>
            </a:lnRef>
            <a:fillRef idx="1">
              <a:schemeClr val="lt1"/>
            </a:fillRef>
            <a:effectRef idx="0">
              <a:schemeClr val="accent1"/>
            </a:effectRef>
            <a:fontRef idx="minor">
              <a:schemeClr val="dk1"/>
            </a:fontRef>
          </p:style>
          <p:txBody>
            <a:bodyPr rtlCol="0" anchor="ctr"/>
            <a:lstStyle/>
            <a:p>
              <a:r>
                <a:rPr lang="zh-CN" altLang="en-US" sz="1600" dirty="0">
                  <a:solidFill>
                    <a:schemeClr val="tx1">
                      <a:lumMod val="75000"/>
                      <a:lumOff val="25000"/>
                    </a:schemeClr>
                  </a:solidFill>
                  <a:latin typeface="汉堡包手机字体" panose="020B0604000101010104" pitchFamily="34" charset="-122"/>
                  <a:ea typeface="汉堡包手机字体" panose="020B0604000101010104" pitchFamily="34" charset="-122"/>
                </a:rPr>
                <a:t>（二）</a:t>
              </a:r>
              <a:r>
                <a:rPr lang="en-US" altLang="zh-CN" sz="1600" dirty="0">
                  <a:solidFill>
                    <a:schemeClr val="tx1">
                      <a:lumMod val="75000"/>
                      <a:lumOff val="25000"/>
                    </a:schemeClr>
                  </a:solidFill>
                  <a:latin typeface="汉堡包手机字体" panose="020B0604000101010104" pitchFamily="34" charset="-122"/>
                  <a:ea typeface="汉堡包手机字体" panose="020B0604000101010104" pitchFamily="34" charset="-122"/>
                </a:rPr>
                <a:t> </a:t>
              </a:r>
              <a:r>
                <a:rPr lang="zh-CN" altLang="en-US" sz="1600"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分数的基本性质</a:t>
              </a:r>
              <a:endParaRPr lang="zh-CN" altLang="en-US" sz="1600" dirty="0">
                <a:solidFill>
                  <a:schemeClr val="tx1">
                    <a:lumMod val="75000"/>
                    <a:lumOff val="25000"/>
                  </a:schemeClr>
                </a:solidFill>
                <a:latin typeface="汉堡包手机字体" panose="020B0604000101010104" pitchFamily="34" charset="-122"/>
                <a:ea typeface="汉堡包手机字体" panose="020B0604000101010104" pitchFamily="34" charset="-122"/>
              </a:endParaRPr>
            </a:p>
          </p:txBody>
        </p:sp>
        <p:sp>
          <p:nvSpPr>
            <p:cNvPr id="20" name="圆角矩形 19"/>
            <p:cNvSpPr/>
            <p:nvPr/>
          </p:nvSpPr>
          <p:spPr>
            <a:xfrm>
              <a:off x="4466351" y="3924501"/>
              <a:ext cx="3780000" cy="360000"/>
            </a:xfrm>
            <a:prstGeom prst="roundRect">
              <a:avLst/>
            </a:prstGeom>
            <a:ln w="19050">
              <a:solidFill>
                <a:srgbClr val="FF3399"/>
              </a:solidFill>
            </a:ln>
          </p:spPr>
          <p:style>
            <a:lnRef idx="2">
              <a:schemeClr val="accent1"/>
            </a:lnRef>
            <a:fillRef idx="1">
              <a:schemeClr val="lt1"/>
            </a:fillRef>
            <a:effectRef idx="0">
              <a:schemeClr val="accent1"/>
            </a:effectRef>
            <a:fontRef idx="minor">
              <a:schemeClr val="dk1"/>
            </a:fontRef>
          </p:style>
          <p:txBody>
            <a:bodyPr rtlCol="0" anchor="ctr"/>
            <a:lstStyle/>
            <a:p>
              <a:r>
                <a:rPr lang="zh-CN" altLang="en-US" sz="1600" dirty="0">
                  <a:solidFill>
                    <a:schemeClr val="tx1">
                      <a:lumMod val="75000"/>
                      <a:lumOff val="25000"/>
                    </a:schemeClr>
                  </a:solidFill>
                  <a:latin typeface="汉堡包手机字体" panose="020B0604000101010104" pitchFamily="34" charset="-122"/>
                  <a:ea typeface="汉堡包手机字体" panose="020B0604000101010104" pitchFamily="34" charset="-122"/>
                </a:rPr>
                <a:t>（四）</a:t>
              </a:r>
              <a:r>
                <a:rPr lang="en-US" altLang="zh-CN" sz="1600" dirty="0">
                  <a:solidFill>
                    <a:schemeClr val="tx1">
                      <a:lumMod val="75000"/>
                      <a:lumOff val="25000"/>
                    </a:schemeClr>
                  </a:solidFill>
                  <a:latin typeface="汉堡包手机字体" panose="020B0604000101010104" pitchFamily="34" charset="-122"/>
                  <a:ea typeface="汉堡包手机字体" panose="020B0604000101010104" pitchFamily="34" charset="-122"/>
                </a:rPr>
                <a:t> </a:t>
              </a:r>
              <a:r>
                <a:rPr lang="zh-CN" altLang="en-US" sz="1600"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分数的大小比较</a:t>
              </a:r>
              <a:endParaRPr lang="zh-CN" altLang="en-US" sz="1600" dirty="0">
                <a:solidFill>
                  <a:schemeClr val="tx1">
                    <a:lumMod val="75000"/>
                    <a:lumOff val="25000"/>
                  </a:schemeClr>
                </a:solidFill>
                <a:latin typeface="汉堡包手机字体" panose="020B0604000101010104" pitchFamily="34" charset="-122"/>
                <a:ea typeface="汉堡包手机字体" panose="020B0604000101010104" pitchFamily="34" charset="-122"/>
              </a:endParaRPr>
            </a:p>
          </p:txBody>
        </p:sp>
        <p:grpSp>
          <p:nvGrpSpPr>
            <p:cNvPr id="21" name="组合 20"/>
            <p:cNvGrpSpPr/>
            <p:nvPr/>
          </p:nvGrpSpPr>
          <p:grpSpPr>
            <a:xfrm>
              <a:off x="4079124" y="2704298"/>
              <a:ext cx="382663" cy="1864311"/>
              <a:chOff x="4007814" y="2621748"/>
              <a:chExt cx="408372" cy="1864311"/>
            </a:xfrm>
          </p:grpSpPr>
          <p:sp>
            <p:nvSpPr>
              <p:cNvPr id="25" name="左大括号 24"/>
              <p:cNvSpPr/>
              <p:nvPr/>
            </p:nvSpPr>
            <p:spPr>
              <a:xfrm>
                <a:off x="4031999" y="2621748"/>
                <a:ext cx="384186" cy="1864311"/>
              </a:xfrm>
              <a:prstGeom prst="leftBrace">
                <a:avLst>
                  <a:gd name="adj1" fmla="val 50590"/>
                  <a:gd name="adj2" fmla="val 50000"/>
                </a:avLst>
              </a:prstGeom>
              <a:ln w="19050">
                <a:solidFill>
                  <a:schemeClr val="tx1">
                    <a:lumMod val="75000"/>
                    <a:lumOff val="2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600">
                  <a:latin typeface="汉堡包手机字体" panose="020B0604000101010104" pitchFamily="34" charset="-122"/>
                  <a:ea typeface="汉堡包手机字体" panose="020B0604000101010104" pitchFamily="34" charset="-122"/>
                </a:endParaRPr>
              </a:p>
            </p:txBody>
          </p:sp>
          <p:sp>
            <p:nvSpPr>
              <p:cNvPr id="26" name="左大括号 25"/>
              <p:cNvSpPr/>
              <p:nvPr/>
            </p:nvSpPr>
            <p:spPr>
              <a:xfrm>
                <a:off x="4032000" y="3060701"/>
                <a:ext cx="384186" cy="986404"/>
              </a:xfrm>
              <a:prstGeom prst="leftBrace">
                <a:avLst>
                  <a:gd name="adj1" fmla="val 50590"/>
                  <a:gd name="adj2" fmla="val 50000"/>
                </a:avLst>
              </a:prstGeom>
              <a:ln w="19050">
                <a:solidFill>
                  <a:schemeClr val="tx1">
                    <a:lumMod val="75000"/>
                    <a:lumOff val="2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600">
                  <a:latin typeface="汉堡包手机字体" panose="020B0604000101010104" pitchFamily="34" charset="-122"/>
                  <a:ea typeface="汉堡包手机字体" panose="020B0604000101010104" pitchFamily="34" charset="-122"/>
                </a:endParaRPr>
              </a:p>
            </p:txBody>
          </p:sp>
          <p:cxnSp>
            <p:nvCxnSpPr>
              <p:cNvPr id="27" name="直接连接符 26"/>
              <p:cNvCxnSpPr/>
              <p:nvPr/>
            </p:nvCxnSpPr>
            <p:spPr>
              <a:xfrm>
                <a:off x="4007814" y="3553903"/>
                <a:ext cx="384186" cy="0"/>
              </a:xfrm>
              <a:prstGeom prst="line">
                <a:avLst/>
              </a:prstGeom>
              <a:ln w="19050">
                <a:solidFill>
                  <a:schemeClr val="tx1">
                    <a:lumMod val="75000"/>
                    <a:lumOff val="25000"/>
                  </a:schemeClr>
                </a:solidFill>
              </a:ln>
            </p:spPr>
            <p:style>
              <a:lnRef idx="2">
                <a:schemeClr val="accent1"/>
              </a:lnRef>
              <a:fillRef idx="1">
                <a:schemeClr val="lt1"/>
              </a:fillRef>
              <a:effectRef idx="0">
                <a:schemeClr val="accent1"/>
              </a:effectRef>
              <a:fontRef idx="minor">
                <a:schemeClr val="dk1"/>
              </a:fontRef>
            </p:style>
          </p:cxnSp>
        </p:grpSp>
        <p:sp>
          <p:nvSpPr>
            <p:cNvPr id="22" name="圆角矩形 21"/>
            <p:cNvSpPr/>
            <p:nvPr/>
          </p:nvSpPr>
          <p:spPr>
            <a:xfrm>
              <a:off x="4466351" y="2495019"/>
              <a:ext cx="3780000" cy="360000"/>
            </a:xfrm>
            <a:prstGeom prst="roundRect">
              <a:avLst/>
            </a:prstGeom>
            <a:ln w="19050">
              <a:solidFill>
                <a:srgbClr val="FF3399"/>
              </a:solidFill>
            </a:ln>
          </p:spPr>
          <p:style>
            <a:lnRef idx="2">
              <a:schemeClr val="accent1"/>
            </a:lnRef>
            <a:fillRef idx="1">
              <a:schemeClr val="lt1"/>
            </a:fillRef>
            <a:effectRef idx="0">
              <a:schemeClr val="accent1"/>
            </a:effectRef>
            <a:fontRef idx="minor">
              <a:schemeClr val="dk1"/>
            </a:fontRef>
          </p:style>
          <p:txBody>
            <a:bodyPr rtlCol="0" anchor="ctr"/>
            <a:lstStyle/>
            <a:p>
              <a:r>
                <a:rPr lang="zh-CN" altLang="en-US" sz="1600"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（一）分数的意义</a:t>
              </a:r>
              <a:endParaRPr lang="zh-CN" altLang="en-US" sz="1600" dirty="0">
                <a:solidFill>
                  <a:schemeClr val="tx1">
                    <a:lumMod val="75000"/>
                    <a:lumOff val="25000"/>
                  </a:schemeClr>
                </a:solidFill>
                <a:latin typeface="汉堡包手机字体" panose="020B0604000101010104" pitchFamily="34" charset="-122"/>
                <a:ea typeface="汉堡包手机字体" panose="020B0604000101010104" pitchFamily="34" charset="-122"/>
              </a:endParaRPr>
            </a:p>
          </p:txBody>
        </p:sp>
        <p:sp>
          <p:nvSpPr>
            <p:cNvPr id="23" name="圆角矩形 22"/>
            <p:cNvSpPr/>
            <p:nvPr/>
          </p:nvSpPr>
          <p:spPr>
            <a:xfrm>
              <a:off x="4466351" y="3448007"/>
              <a:ext cx="3780000" cy="360000"/>
            </a:xfrm>
            <a:prstGeom prst="roundRect">
              <a:avLst/>
            </a:prstGeom>
            <a:ln w="19050">
              <a:solidFill>
                <a:srgbClr val="FF3399"/>
              </a:solidFill>
            </a:ln>
          </p:spPr>
          <p:style>
            <a:lnRef idx="2">
              <a:schemeClr val="accent1"/>
            </a:lnRef>
            <a:fillRef idx="1">
              <a:schemeClr val="lt1"/>
            </a:fillRef>
            <a:effectRef idx="0">
              <a:schemeClr val="accent1"/>
            </a:effectRef>
            <a:fontRef idx="minor">
              <a:schemeClr val="dk1"/>
            </a:fontRef>
          </p:style>
          <p:txBody>
            <a:bodyPr rtlCol="0" anchor="ctr"/>
            <a:lstStyle/>
            <a:p>
              <a:r>
                <a:rPr lang="zh-CN" altLang="en-US" sz="1600"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（三）</a:t>
              </a:r>
              <a:r>
                <a:rPr lang="en-US" altLang="zh-CN" sz="1600"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 </a:t>
              </a:r>
              <a:r>
                <a:rPr lang="zh-CN" altLang="en-US" sz="1600"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分数的分类</a:t>
              </a:r>
              <a:endParaRPr lang="zh-CN" altLang="en-US" sz="1600" dirty="0">
                <a:solidFill>
                  <a:schemeClr val="tx1">
                    <a:lumMod val="75000"/>
                    <a:lumOff val="25000"/>
                  </a:schemeClr>
                </a:solidFill>
                <a:latin typeface="汉堡包手机字体" panose="020B0604000101010104" pitchFamily="34" charset="-122"/>
                <a:ea typeface="汉堡包手机字体" panose="020B0604000101010104" pitchFamily="34" charset="-122"/>
              </a:endParaRPr>
            </a:p>
          </p:txBody>
        </p:sp>
        <p:sp>
          <p:nvSpPr>
            <p:cNvPr id="24" name="圆角矩形 23"/>
            <p:cNvSpPr/>
            <p:nvPr/>
          </p:nvSpPr>
          <p:spPr>
            <a:xfrm>
              <a:off x="4466351" y="4400996"/>
              <a:ext cx="3780000" cy="360000"/>
            </a:xfrm>
            <a:prstGeom prst="roundRect">
              <a:avLst/>
            </a:prstGeom>
            <a:ln w="19050">
              <a:solidFill>
                <a:srgbClr val="FF3399"/>
              </a:solidFill>
            </a:ln>
          </p:spPr>
          <p:style>
            <a:lnRef idx="2">
              <a:schemeClr val="accent1"/>
            </a:lnRef>
            <a:fillRef idx="1">
              <a:schemeClr val="lt1"/>
            </a:fillRef>
            <a:effectRef idx="0">
              <a:schemeClr val="accent1"/>
            </a:effectRef>
            <a:fontRef idx="minor">
              <a:schemeClr val="dk1"/>
            </a:fontRef>
          </p:style>
          <p:txBody>
            <a:bodyPr rtlCol="0" anchor="ctr"/>
            <a:lstStyle/>
            <a:p>
              <a:r>
                <a:rPr lang="zh-CN" altLang="en-US" sz="1600"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（五）</a:t>
              </a:r>
              <a:r>
                <a:rPr lang="en-US" altLang="zh-CN" sz="1600"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 </a:t>
              </a:r>
              <a:r>
                <a:rPr lang="zh-CN" altLang="en-US" sz="1600" dirty="0" smtClean="0">
                  <a:solidFill>
                    <a:schemeClr val="tx1">
                      <a:lumMod val="75000"/>
                      <a:lumOff val="25000"/>
                    </a:schemeClr>
                  </a:solidFill>
                  <a:latin typeface="汉堡包手机字体" panose="020B0604000101010104" pitchFamily="34" charset="-122"/>
                  <a:ea typeface="汉堡包手机字体" panose="020B0604000101010104" pitchFamily="34" charset="-122"/>
                </a:rPr>
                <a:t>真分数、假分数与带分数的读写</a:t>
              </a:r>
              <a:endParaRPr lang="zh-CN" altLang="en-US" sz="1600" dirty="0">
                <a:solidFill>
                  <a:schemeClr val="tx1">
                    <a:lumMod val="75000"/>
                    <a:lumOff val="25000"/>
                  </a:schemeClr>
                </a:solidFill>
                <a:latin typeface="汉堡包手机字体" panose="020B0604000101010104" pitchFamily="34" charset="-122"/>
                <a:ea typeface="汉堡包手机字体" panose="020B0604000101010104" pitchFamily="34"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332000" y="2288036"/>
            <a:ext cx="6480000" cy="3000821"/>
          </a:xfrm>
          <a:prstGeom prst="rect">
            <a:avLst/>
          </a:prstGeom>
          <a:noFill/>
        </p:spPr>
        <p:txBody>
          <a:bodyPr wrap="square" rtlCol="0">
            <a:spAutoFit/>
          </a:bodyPr>
          <a:lstStyle/>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a:t>
            </a:r>
            <a:r>
              <a:rPr lang="en-US" altLang="zh-CN" dirty="0" smtClean="0">
                <a:latin typeface="汉堡包手机字体" panose="020B0604000101010104" pitchFamily="34" charset="-122"/>
                <a:ea typeface="汉堡包手机字体" panose="020B0604000101010104" pitchFamily="34" charset="-122"/>
              </a:rPr>
              <a:t>1</a:t>
            </a:r>
            <a:r>
              <a:rPr lang="zh-CN" altLang="en-US" dirty="0" smtClean="0">
                <a:latin typeface="汉堡包手机字体" panose="020B0604000101010104" pitchFamily="34" charset="-122"/>
                <a:ea typeface="汉堡包手机字体" panose="020B0604000101010104" pitchFamily="34" charset="-122"/>
              </a:rPr>
              <a:t>）把</a:t>
            </a:r>
            <a:r>
              <a:rPr lang="zh-CN" altLang="en-US" dirty="0">
                <a:latin typeface="汉堡包手机字体" panose="020B0604000101010104" pitchFamily="34" charset="-122"/>
                <a:ea typeface="汉堡包手机字体" panose="020B0604000101010104" pitchFamily="34" charset="-122"/>
              </a:rPr>
              <a:t>单位</a:t>
            </a:r>
            <a:r>
              <a:rPr lang="zh-CN" altLang="en-US" dirty="0" smtClean="0">
                <a:latin typeface="汉堡包手机字体" panose="020B0604000101010104" pitchFamily="34" charset="-122"/>
                <a:ea typeface="汉堡包手机字体" panose="020B0604000101010104" pitchFamily="34" charset="-122"/>
              </a:rPr>
              <a:t>“</a:t>
            </a:r>
            <a:r>
              <a:rPr lang="en-US" altLang="zh-CN" dirty="0" smtClean="0">
                <a:latin typeface="汉堡包手机字体" panose="020B0604000101010104" pitchFamily="34" charset="-122"/>
                <a:ea typeface="汉堡包手机字体" panose="020B0604000101010104" pitchFamily="34" charset="-122"/>
              </a:rPr>
              <a:t>1</a:t>
            </a:r>
            <a:r>
              <a:rPr lang="zh-CN" altLang="en-US" dirty="0" smtClean="0">
                <a:latin typeface="汉堡包手机字体" panose="020B0604000101010104" pitchFamily="34" charset="-122"/>
                <a:ea typeface="汉堡包手机字体" panose="020B0604000101010104" pitchFamily="34" charset="-122"/>
              </a:rPr>
              <a:t>”</a:t>
            </a:r>
            <a:r>
              <a:rPr lang="zh-CN" altLang="en-US" dirty="0">
                <a:latin typeface="汉堡包手机字体" panose="020B0604000101010104" pitchFamily="34" charset="-122"/>
                <a:ea typeface="汉堡包手机字体" panose="020B0604000101010104" pitchFamily="34" charset="-122"/>
              </a:rPr>
              <a:t>均分成</a:t>
            </a:r>
            <a:r>
              <a:rPr lang="zh-CN" altLang="en-US" dirty="0" smtClean="0">
                <a:latin typeface="汉堡包手机字体" panose="020B0604000101010104" pitchFamily="34" charset="-122"/>
                <a:ea typeface="汉堡包手机字体" panose="020B0604000101010104" pitchFamily="34" charset="-122"/>
              </a:rPr>
              <a:t>若干份，</a:t>
            </a:r>
            <a:r>
              <a:rPr lang="zh-CN" altLang="en-US" dirty="0">
                <a:latin typeface="汉堡包手机字体" panose="020B0604000101010104" pitchFamily="34" charset="-122"/>
                <a:ea typeface="汉堡包手机字体" panose="020B0604000101010104" pitchFamily="34" charset="-122"/>
              </a:rPr>
              <a:t>表示这样的一份或者几份的数做</a:t>
            </a:r>
            <a:r>
              <a:rPr lang="zh-CN" altLang="en-US" dirty="0" smtClean="0">
                <a:latin typeface="汉堡包手机字体" panose="020B0604000101010104" pitchFamily="34" charset="-122"/>
                <a:ea typeface="汉堡包手机字体" panose="020B0604000101010104" pitchFamily="34" charset="-122"/>
              </a:rPr>
              <a:t>分数。</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a:t>
            </a:r>
            <a:r>
              <a:rPr lang="en-US" altLang="zh-CN" dirty="0">
                <a:latin typeface="汉堡包手机字体" panose="020B0604000101010104" pitchFamily="34" charset="-122"/>
                <a:ea typeface="汉堡包手机字体" panose="020B0604000101010104" pitchFamily="34" charset="-122"/>
              </a:rPr>
              <a:t>2</a:t>
            </a:r>
            <a:r>
              <a:rPr lang="zh-CN" altLang="en-US" dirty="0">
                <a:latin typeface="汉堡包手机字体" panose="020B0604000101010104" pitchFamily="34" charset="-122"/>
                <a:ea typeface="汉堡包手机字体" panose="020B0604000101010104" pitchFamily="34" charset="-122"/>
              </a:rPr>
              <a:t>）在分数里，中同的横线叫做分数线；分数线下面的数，</a:t>
            </a:r>
            <a:r>
              <a:rPr lang="zh-CN" altLang="en-US" dirty="0" smtClean="0">
                <a:latin typeface="汉堡包手机字体" panose="020B0604000101010104" pitchFamily="34" charset="-122"/>
                <a:ea typeface="汉堡包手机字体" panose="020B0604000101010104" pitchFamily="34" charset="-122"/>
              </a:rPr>
              <a:t>叫做分母</a:t>
            </a:r>
            <a:r>
              <a:rPr lang="zh-CN" altLang="en-US" dirty="0">
                <a:latin typeface="汉堡包手机字体" panose="020B0604000101010104" pitchFamily="34" charset="-122"/>
                <a:ea typeface="汉堡包手机字体" panose="020B0604000101010104" pitchFamily="34" charset="-122"/>
              </a:rPr>
              <a:t>，表示把单位</a:t>
            </a:r>
            <a:r>
              <a:rPr lang="zh-CN" altLang="en-US" dirty="0" smtClean="0">
                <a:latin typeface="汉堡包手机字体" panose="020B0604000101010104" pitchFamily="34" charset="-122"/>
                <a:ea typeface="汉堡包手机字体" panose="020B0604000101010104" pitchFamily="34" charset="-122"/>
              </a:rPr>
              <a:t>“</a:t>
            </a:r>
            <a:r>
              <a:rPr lang="en-US" altLang="zh-CN" dirty="0" smtClean="0">
                <a:latin typeface="汉堡包手机字体" panose="020B0604000101010104" pitchFamily="34" charset="-122"/>
                <a:ea typeface="汉堡包手机字体" panose="020B0604000101010104" pitchFamily="34" charset="-122"/>
              </a:rPr>
              <a:t>1</a:t>
            </a:r>
            <a:r>
              <a:rPr lang="zh-CN" altLang="en-US" dirty="0" smtClean="0">
                <a:latin typeface="汉堡包手机字体" panose="020B0604000101010104" pitchFamily="34" charset="-122"/>
                <a:ea typeface="汉堡包手机字体" panose="020B0604000101010104" pitchFamily="34" charset="-122"/>
              </a:rPr>
              <a:t>”</a:t>
            </a:r>
            <a:r>
              <a:rPr lang="zh-CN" altLang="en-US" dirty="0">
                <a:latin typeface="汉堡包手机字体" panose="020B0604000101010104" pitchFamily="34" charset="-122"/>
                <a:ea typeface="汉堡包手机字体" panose="020B0604000101010104" pitchFamily="34" charset="-122"/>
              </a:rPr>
              <a:t>平均分成多少份；分数线上面的数叫做分子，</a:t>
            </a:r>
            <a:r>
              <a:rPr lang="zh-CN" altLang="en-US" dirty="0" smtClean="0">
                <a:latin typeface="汉堡包手机字体" panose="020B0604000101010104" pitchFamily="34" charset="-122"/>
                <a:ea typeface="汉堡包手机字体" panose="020B0604000101010104" pitchFamily="34" charset="-122"/>
              </a:rPr>
              <a:t>表示有</a:t>
            </a:r>
            <a:r>
              <a:rPr lang="zh-CN" altLang="en-US" dirty="0">
                <a:latin typeface="汉堡包手机字体" panose="020B0604000101010104" pitchFamily="34" charset="-122"/>
                <a:ea typeface="汉堡包手机字体" panose="020B0604000101010104" pitchFamily="34" charset="-122"/>
              </a:rPr>
              <a:t>这样的多少</a:t>
            </a:r>
            <a:r>
              <a:rPr lang="zh-CN" altLang="en-US" dirty="0" smtClean="0">
                <a:latin typeface="汉堡包手机字体" panose="020B0604000101010104" pitchFamily="34" charset="-122"/>
                <a:ea typeface="汉堡包手机字体" panose="020B0604000101010104" pitchFamily="34" charset="-122"/>
              </a:rPr>
              <a:t>份。</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a:t>
            </a:r>
            <a:r>
              <a:rPr lang="en-US" altLang="zh-CN" dirty="0">
                <a:latin typeface="汉堡包手机字体" panose="020B0604000101010104" pitchFamily="34" charset="-122"/>
                <a:ea typeface="汉堡包手机字体" panose="020B0604000101010104" pitchFamily="34" charset="-122"/>
              </a:rPr>
              <a:t>3</a:t>
            </a:r>
            <a:r>
              <a:rPr lang="zh-CN" altLang="en-US" dirty="0">
                <a:latin typeface="汉堡包手机字体" panose="020B0604000101010104" pitchFamily="34" charset="-122"/>
                <a:ea typeface="汉堡包手机字体" panose="020B0604000101010104" pitchFamily="34" charset="-122"/>
              </a:rPr>
              <a:t>）把单位</a:t>
            </a:r>
            <a:r>
              <a:rPr lang="zh-CN" altLang="en-US" dirty="0" smtClean="0">
                <a:latin typeface="汉堡包手机字体" panose="020B0604000101010104" pitchFamily="34" charset="-122"/>
                <a:ea typeface="汉堡包手机字体" panose="020B0604000101010104" pitchFamily="34" charset="-122"/>
              </a:rPr>
              <a:t>“</a:t>
            </a:r>
            <a:r>
              <a:rPr lang="en-US" altLang="zh-CN" dirty="0" smtClean="0">
                <a:latin typeface="汉堡包手机字体" panose="020B0604000101010104" pitchFamily="34" charset="-122"/>
                <a:ea typeface="汉堡包手机字体" panose="020B0604000101010104" pitchFamily="34" charset="-122"/>
              </a:rPr>
              <a:t>1</a:t>
            </a:r>
            <a:r>
              <a:rPr lang="zh-CN" altLang="en-US" dirty="0" smtClean="0">
                <a:latin typeface="汉堡包手机字体" panose="020B0604000101010104" pitchFamily="34" charset="-122"/>
                <a:ea typeface="汉堡包手机字体" panose="020B0604000101010104" pitchFamily="34" charset="-122"/>
              </a:rPr>
              <a:t>”平均</a:t>
            </a:r>
            <a:r>
              <a:rPr lang="zh-CN" altLang="en-US" dirty="0">
                <a:latin typeface="汉堡包手机字体" panose="020B0604000101010104" pitchFamily="34" charset="-122"/>
                <a:ea typeface="汉堡包手机字体" panose="020B0604000101010104" pitchFamily="34" charset="-122"/>
              </a:rPr>
              <a:t>分成若干份，表示其中的一份的数，叫做分数</a:t>
            </a:r>
            <a:r>
              <a:rPr lang="zh-CN" altLang="en-US" dirty="0" smtClean="0">
                <a:latin typeface="汉堡包手机字体" panose="020B0604000101010104" pitchFamily="34" charset="-122"/>
                <a:ea typeface="汉堡包手机字体" panose="020B0604000101010104" pitchFamily="34" charset="-122"/>
              </a:rPr>
              <a:t>单位。</a:t>
            </a:r>
            <a:endParaRPr lang="zh-CN" altLang="en-US" dirty="0">
              <a:latin typeface="汉堡包手机字体" panose="020B0604000101010104" pitchFamily="34" charset="-122"/>
              <a:ea typeface="汉堡包手机字体" panose="020B0604000101010104" pitchFamily="34" charset="-122"/>
            </a:endParaRPr>
          </a:p>
        </p:txBody>
      </p:sp>
      <p:sp>
        <p:nvSpPr>
          <p:cNvPr id="13" name="文本框 12"/>
          <p:cNvSpPr txBox="1"/>
          <p:nvPr/>
        </p:nvSpPr>
        <p:spPr>
          <a:xfrm>
            <a:off x="1332000" y="1599316"/>
            <a:ext cx="6480000" cy="553998"/>
          </a:xfrm>
          <a:prstGeom prst="rect">
            <a:avLst/>
          </a:prstGeom>
          <a:noFill/>
        </p:spPr>
        <p:txBody>
          <a:bodyPr wrap="square" rtlCol="0">
            <a:spAutoFit/>
          </a:bodyPr>
          <a:lstStyle/>
          <a:p>
            <a:pPr algn="just">
              <a:lnSpc>
                <a:spcPct val="150000"/>
              </a:lnSpc>
            </a:pPr>
            <a:r>
              <a:rPr lang="zh-CN" altLang="en-US" sz="2000" dirty="0" smtClean="0">
                <a:solidFill>
                  <a:srgbClr val="FF3399"/>
                </a:solidFill>
                <a:latin typeface="汉堡包手机字体" panose="020B0604000101010104" pitchFamily="34" charset="-122"/>
                <a:ea typeface="汉堡包手机字体" panose="020B0604000101010104" pitchFamily="34" charset="-122"/>
              </a:rPr>
              <a:t>（</a:t>
            </a:r>
            <a:r>
              <a:rPr lang="zh-CN" altLang="en-US" sz="2000" dirty="0">
                <a:solidFill>
                  <a:srgbClr val="FF3399"/>
                </a:solidFill>
                <a:latin typeface="汉堡包手机字体" panose="020B0604000101010104" pitchFamily="34" charset="-122"/>
                <a:ea typeface="汉堡包手机字体" panose="020B0604000101010104" pitchFamily="34" charset="-122"/>
              </a:rPr>
              <a:t>一</a:t>
            </a:r>
            <a:r>
              <a:rPr lang="zh-CN" altLang="en-US" sz="2000" dirty="0" smtClean="0">
                <a:solidFill>
                  <a:srgbClr val="FF3399"/>
                </a:solidFill>
                <a:latin typeface="汉堡包手机字体" panose="020B0604000101010104" pitchFamily="34" charset="-122"/>
                <a:ea typeface="汉堡包手机字体" panose="020B0604000101010104" pitchFamily="34" charset="-122"/>
              </a:rPr>
              <a:t>）分数的意义</a:t>
            </a:r>
            <a:endParaRPr lang="zh-CN" altLang="en-US" sz="2000" dirty="0">
              <a:solidFill>
                <a:srgbClr val="FF3399"/>
              </a:solidFill>
              <a:latin typeface="汉堡包手机字体" panose="020B0604000101010104" pitchFamily="34" charset="-122"/>
              <a:ea typeface="汉堡包手机字体" panose="020B0604000101010104" pitchFamily="34" charset="-122"/>
            </a:endParaRPr>
          </a:p>
        </p:txBody>
      </p:sp>
      <p:pic>
        <p:nvPicPr>
          <p:cNvPr id="2" name="图片 1"/>
          <p:cNvPicPr>
            <a:picLocks noChangeAspect="1"/>
          </p:cNvPicPr>
          <p:nvPr/>
        </p:nvPicPr>
        <p:blipFill>
          <a:blip r:embed="rId1"/>
          <a:stretch>
            <a:fillRect/>
          </a:stretch>
        </p:blipFill>
        <p:spPr>
          <a:xfrm>
            <a:off x="6777000" y="130459"/>
            <a:ext cx="2070000" cy="22275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332000" y="2288036"/>
            <a:ext cx="5477173" cy="923330"/>
          </a:xfrm>
          <a:prstGeom prst="rect">
            <a:avLst/>
          </a:prstGeom>
          <a:noFill/>
        </p:spPr>
        <p:txBody>
          <a:bodyPr wrap="square" rtlCol="0">
            <a:spAutoFit/>
          </a:bodyPr>
          <a:lstStyle/>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分数的分子和分母同时或者除以相同的数</a:t>
            </a:r>
            <a:r>
              <a:rPr lang="zh-CN" altLang="en-US" dirty="0" smtClean="0">
                <a:latin typeface="汉堡包手机字体" panose="020B0604000101010104" pitchFamily="34" charset="-122"/>
                <a:ea typeface="汉堡包手机字体" panose="020B0604000101010104" pitchFamily="34" charset="-122"/>
              </a:rPr>
              <a:t>（</a:t>
            </a:r>
            <a:r>
              <a:rPr lang="en-US" altLang="zh-CN" dirty="0" smtClean="0">
                <a:latin typeface="汉堡包手机字体" panose="020B0604000101010104" pitchFamily="34" charset="-122"/>
                <a:ea typeface="汉堡包手机字体" panose="020B0604000101010104" pitchFamily="34" charset="-122"/>
              </a:rPr>
              <a:t>0</a:t>
            </a:r>
            <a:r>
              <a:rPr lang="zh-CN" altLang="en-US" dirty="0" smtClean="0">
                <a:latin typeface="汉堡包手机字体" panose="020B0604000101010104" pitchFamily="34" charset="-122"/>
                <a:ea typeface="汉堡包手机字体" panose="020B0604000101010104" pitchFamily="34" charset="-122"/>
              </a:rPr>
              <a:t>除外），分数</a:t>
            </a:r>
            <a:r>
              <a:rPr lang="zh-CN" altLang="en-US" dirty="0">
                <a:latin typeface="汉堡包手机字体" panose="020B0604000101010104" pitchFamily="34" charset="-122"/>
                <a:ea typeface="汉堡包手机字体" panose="020B0604000101010104" pitchFamily="34" charset="-122"/>
              </a:rPr>
              <a:t>的大小不变，这叫分数的基本</a:t>
            </a:r>
            <a:r>
              <a:rPr lang="zh-CN" altLang="en-US" dirty="0" smtClean="0">
                <a:latin typeface="汉堡包手机字体" panose="020B0604000101010104" pitchFamily="34" charset="-122"/>
                <a:ea typeface="汉堡包手机字体" panose="020B0604000101010104" pitchFamily="34" charset="-122"/>
              </a:rPr>
              <a:t>性质。</a:t>
            </a:r>
            <a:endParaRPr lang="en-US" altLang="zh-CN" dirty="0">
              <a:latin typeface="汉堡包手机字体" panose="020B0604000101010104" pitchFamily="34" charset="-122"/>
              <a:ea typeface="汉堡包手机字体" panose="020B0604000101010104" pitchFamily="34" charset="-122"/>
            </a:endParaRPr>
          </a:p>
        </p:txBody>
      </p:sp>
      <p:sp>
        <p:nvSpPr>
          <p:cNvPr id="13" name="文本框 12"/>
          <p:cNvSpPr txBox="1"/>
          <p:nvPr/>
        </p:nvSpPr>
        <p:spPr>
          <a:xfrm>
            <a:off x="1332000" y="1599316"/>
            <a:ext cx="6480000" cy="553998"/>
          </a:xfrm>
          <a:prstGeom prst="rect">
            <a:avLst/>
          </a:prstGeom>
          <a:noFill/>
        </p:spPr>
        <p:txBody>
          <a:bodyPr wrap="square" rtlCol="0">
            <a:spAutoFit/>
          </a:bodyPr>
          <a:lstStyle/>
          <a:p>
            <a:pPr algn="just">
              <a:lnSpc>
                <a:spcPct val="150000"/>
              </a:lnSpc>
            </a:pPr>
            <a:r>
              <a:rPr lang="zh-CN" altLang="en-US" sz="2000" dirty="0" smtClean="0">
                <a:solidFill>
                  <a:srgbClr val="FF3399"/>
                </a:solidFill>
                <a:latin typeface="汉堡包手机字体" panose="020B0604000101010104" pitchFamily="34" charset="-122"/>
                <a:ea typeface="汉堡包手机字体" panose="020B0604000101010104" pitchFamily="34" charset="-122"/>
              </a:rPr>
              <a:t>（二</a:t>
            </a:r>
            <a:r>
              <a:rPr lang="zh-CN" altLang="en-US" sz="2000" dirty="0" smtClean="0">
                <a:solidFill>
                  <a:srgbClr val="FF3399"/>
                </a:solidFill>
                <a:latin typeface="汉堡包手机字体" panose="020B0604000101010104" pitchFamily="34" charset="-122"/>
                <a:ea typeface="汉堡包手机字体" panose="020B0604000101010104" pitchFamily="34" charset="-122"/>
              </a:rPr>
              <a:t>）分数的基本性质</a:t>
            </a:r>
            <a:endParaRPr lang="zh-CN" altLang="en-US" sz="2000" dirty="0">
              <a:solidFill>
                <a:srgbClr val="FF3399"/>
              </a:solidFill>
              <a:latin typeface="汉堡包手机字体" panose="020B0604000101010104" pitchFamily="34" charset="-122"/>
              <a:ea typeface="汉堡包手机字体" panose="020B0604000101010104" pitchFamily="34" charset="-122"/>
            </a:endParaRPr>
          </a:p>
        </p:txBody>
      </p:sp>
      <p:pic>
        <p:nvPicPr>
          <p:cNvPr id="2" name="图片 1"/>
          <p:cNvPicPr>
            <a:picLocks noChangeAspect="1"/>
          </p:cNvPicPr>
          <p:nvPr/>
        </p:nvPicPr>
        <p:blipFill>
          <a:blip r:embed="rId1"/>
          <a:stretch>
            <a:fillRect/>
          </a:stretch>
        </p:blipFill>
        <p:spPr>
          <a:xfrm>
            <a:off x="6702641" y="449863"/>
            <a:ext cx="1226250" cy="3172500"/>
          </a:xfrm>
          <a:prstGeom prst="rect">
            <a:avLst/>
          </a:prstGeom>
        </p:spPr>
      </p:pic>
      <p:sp>
        <p:nvSpPr>
          <p:cNvPr id="5" name="文本框 4"/>
          <p:cNvSpPr txBox="1"/>
          <p:nvPr/>
        </p:nvSpPr>
        <p:spPr>
          <a:xfrm>
            <a:off x="1332000" y="3462565"/>
            <a:ext cx="6480000" cy="1938992"/>
          </a:xfrm>
          <a:prstGeom prst="rect">
            <a:avLst/>
          </a:prstGeom>
          <a:noFill/>
        </p:spPr>
        <p:txBody>
          <a:bodyPr wrap="square" rtlCol="0">
            <a:spAutoFit/>
          </a:bodyPr>
          <a:lstStyle/>
          <a:p>
            <a:pPr indent="450850" algn="just">
              <a:lnSpc>
                <a:spcPct val="150000"/>
              </a:lnSpc>
            </a:pPr>
            <a:r>
              <a:rPr lang="zh-CN" altLang="en-US" sz="1600" dirty="0" smtClean="0">
                <a:solidFill>
                  <a:srgbClr val="FF3399"/>
                </a:solidFill>
                <a:latin typeface="汉堡包手机字体" panose="020B0604000101010104" pitchFamily="34" charset="-122"/>
                <a:ea typeface="汉堡包手机字体" panose="020B0604000101010104" pitchFamily="34" charset="-122"/>
              </a:rPr>
              <a:t>注</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：分子或分母</a:t>
            </a:r>
            <a:r>
              <a:rPr lang="zh-CN" altLang="en-US" sz="1600" dirty="0">
                <a:solidFill>
                  <a:srgbClr val="FF3399"/>
                </a:solidFill>
                <a:latin typeface="汉堡包手机字体" panose="020B0604000101010104" pitchFamily="34" charset="-122"/>
                <a:ea typeface="汉堡包手机字体" panose="020B0604000101010104" pitchFamily="34" charset="-122"/>
              </a:rPr>
              <a:t>的变化引的分数值的变化</a:t>
            </a:r>
            <a:endParaRPr lang="zh-CN" altLang="en-US" sz="1600" dirty="0">
              <a:solidFill>
                <a:srgbClr val="FF3399"/>
              </a:solidFill>
              <a:latin typeface="汉堡包手机字体" panose="020B0604000101010104" pitchFamily="34" charset="-122"/>
              <a:ea typeface="汉堡包手机字体" panose="020B0604000101010104" pitchFamily="34" charset="-122"/>
            </a:endParaRPr>
          </a:p>
          <a:p>
            <a:pPr indent="450850" algn="just">
              <a:lnSpc>
                <a:spcPct val="150000"/>
              </a:lnSpc>
            </a:pPr>
            <a:r>
              <a:rPr lang="en-US" altLang="zh-CN" sz="1600" dirty="0">
                <a:solidFill>
                  <a:srgbClr val="FF3399"/>
                </a:solidFill>
                <a:latin typeface="汉堡包手机字体" panose="020B0604000101010104" pitchFamily="34" charset="-122"/>
                <a:ea typeface="汉堡包手机字体" panose="020B0604000101010104" pitchFamily="34" charset="-122"/>
              </a:rPr>
              <a:t>1.</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分数的</a:t>
            </a:r>
            <a:r>
              <a:rPr lang="zh-CN" altLang="en-US" sz="1600" dirty="0">
                <a:solidFill>
                  <a:srgbClr val="FF3399"/>
                </a:solidFill>
                <a:latin typeface="汉堡包手机字体" panose="020B0604000101010104" pitchFamily="34" charset="-122"/>
                <a:ea typeface="汉堡包手机字体" panose="020B0604000101010104" pitchFamily="34" charset="-122"/>
              </a:rPr>
              <a:t>分母不变，</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分子</a:t>
            </a:r>
            <a:r>
              <a:rPr lang="zh-CN" altLang="en-US" sz="1600" dirty="0">
                <a:solidFill>
                  <a:srgbClr val="FF3399"/>
                </a:solidFill>
                <a:latin typeface="汉堡包手机字体" panose="020B0604000101010104" pitchFamily="34" charset="-122"/>
                <a:ea typeface="汉堡包手机字体" panose="020B0604000101010104" pitchFamily="34" charset="-122"/>
              </a:rPr>
              <a:t>乘</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（或除</a:t>
            </a:r>
            <a:r>
              <a:rPr lang="zh-CN" altLang="en-US" sz="1600" dirty="0">
                <a:solidFill>
                  <a:srgbClr val="FF3399"/>
                </a:solidFill>
                <a:latin typeface="汉堡包手机字体" panose="020B0604000101010104" pitchFamily="34" charset="-122"/>
                <a:ea typeface="汉堡包手机字体" panose="020B0604000101010104" pitchFamily="34" charset="-122"/>
              </a:rPr>
              <a:t>以）</a:t>
            </a:r>
            <a:r>
              <a:rPr lang="en-US" altLang="zh-CN" sz="1600" dirty="0">
                <a:solidFill>
                  <a:srgbClr val="FF3399"/>
                </a:solidFill>
                <a:latin typeface="汉堡包手机字体" panose="020B0604000101010104" pitchFamily="34" charset="-122"/>
                <a:ea typeface="汉堡包手机字体" panose="020B0604000101010104" pitchFamily="34" charset="-122"/>
              </a:rPr>
              <a:t>n</a:t>
            </a:r>
            <a:r>
              <a:rPr lang="zh-CN" altLang="en-US" sz="1600" dirty="0">
                <a:solidFill>
                  <a:srgbClr val="FF3399"/>
                </a:solidFill>
                <a:latin typeface="汉堡包手机字体" panose="020B0604000101010104" pitchFamily="34" charset="-122"/>
                <a:ea typeface="汉堡包手机字体" panose="020B0604000101010104" pitchFamily="34" charset="-122"/>
              </a:rPr>
              <a:t>（</a:t>
            </a:r>
            <a:r>
              <a:rPr lang="en-US" altLang="zh-CN" sz="1600" dirty="0" smtClean="0">
                <a:solidFill>
                  <a:srgbClr val="FF3399"/>
                </a:solidFill>
                <a:latin typeface="汉堡包手机字体" panose="020B0604000101010104" pitchFamily="34" charset="-122"/>
                <a:ea typeface="汉堡包手机字体" panose="020B0604000101010104" pitchFamily="34" charset="-122"/>
              </a:rPr>
              <a:t>n≠0</a:t>
            </a:r>
            <a:r>
              <a:rPr lang="zh-CN" altLang="en-US" sz="1600" dirty="0">
                <a:solidFill>
                  <a:srgbClr val="FF3399"/>
                </a:solidFill>
                <a:latin typeface="汉堡包手机字体" panose="020B0604000101010104" pitchFamily="34" charset="-122"/>
                <a:ea typeface="汉堡包手机字体" panose="020B0604000101010104" pitchFamily="34" charset="-122"/>
              </a:rPr>
              <a:t>），</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分数值也</a:t>
            </a:r>
            <a:r>
              <a:rPr lang="zh-CN" altLang="en-US" sz="1600" dirty="0">
                <a:solidFill>
                  <a:srgbClr val="FF3399"/>
                </a:solidFill>
                <a:latin typeface="汉堡包手机字体" panose="020B0604000101010104" pitchFamily="34" charset="-122"/>
                <a:ea typeface="汉堡包手机字体" panose="020B0604000101010104" pitchFamily="34" charset="-122"/>
              </a:rPr>
              <a:t>乘（或除以）</a:t>
            </a:r>
            <a:r>
              <a:rPr lang="en-US" altLang="zh-CN" sz="1600" dirty="0" smtClean="0">
                <a:solidFill>
                  <a:srgbClr val="FF3399"/>
                </a:solidFill>
                <a:latin typeface="汉堡包手机字体" panose="020B0604000101010104" pitchFamily="34" charset="-122"/>
                <a:ea typeface="汉堡包手机字体" panose="020B0604000101010104" pitchFamily="34" charset="-122"/>
              </a:rPr>
              <a:t>n</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a:t>
            </a:r>
            <a:endParaRPr lang="en-US" altLang="zh-CN" sz="1600" dirty="0" smtClean="0">
              <a:solidFill>
                <a:srgbClr val="FF3399"/>
              </a:solidFill>
              <a:latin typeface="汉堡包手机字体" panose="020B0604000101010104" pitchFamily="34" charset="-122"/>
              <a:ea typeface="汉堡包手机字体" panose="020B0604000101010104" pitchFamily="34" charset="-122"/>
            </a:endParaRPr>
          </a:p>
          <a:p>
            <a:pPr indent="450850" algn="just">
              <a:lnSpc>
                <a:spcPct val="150000"/>
              </a:lnSpc>
            </a:pPr>
            <a:r>
              <a:rPr lang="en-US" altLang="zh-CN" sz="1600" dirty="0" smtClean="0">
                <a:solidFill>
                  <a:srgbClr val="FF3399"/>
                </a:solidFill>
                <a:latin typeface="汉堡包手机字体" panose="020B0604000101010104" pitchFamily="34" charset="-122"/>
                <a:ea typeface="汉堡包手机字体" panose="020B0604000101010104" pitchFamily="34" charset="-122"/>
              </a:rPr>
              <a:t>2.</a:t>
            </a:r>
            <a:r>
              <a:rPr lang="zh-CN" altLang="en-US" sz="1600" dirty="0">
                <a:solidFill>
                  <a:srgbClr val="FF3399"/>
                </a:solidFill>
                <a:latin typeface="汉堡包手机字体" panose="020B0604000101010104" pitchFamily="34" charset="-122"/>
                <a:ea typeface="汉堡包手机字体" panose="020B0604000101010104" pitchFamily="34" charset="-122"/>
              </a:rPr>
              <a:t>分数的</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分子不变</a:t>
            </a:r>
            <a:r>
              <a:rPr lang="zh-CN" altLang="en-US" sz="1600" dirty="0">
                <a:solidFill>
                  <a:srgbClr val="FF3399"/>
                </a:solidFill>
                <a:latin typeface="汉堡包手机字体" panose="020B0604000101010104" pitchFamily="34" charset="-122"/>
                <a:ea typeface="汉堡包手机字体" panose="020B0604000101010104" pitchFamily="34" charset="-122"/>
              </a:rPr>
              <a:t>，</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分母乘</a:t>
            </a:r>
            <a:r>
              <a:rPr lang="zh-CN" altLang="en-US" sz="1600" dirty="0">
                <a:solidFill>
                  <a:srgbClr val="FF3399"/>
                </a:solidFill>
                <a:latin typeface="汉堡包手机字体" panose="020B0604000101010104" pitchFamily="34" charset="-122"/>
                <a:ea typeface="汉堡包手机字体" panose="020B0604000101010104" pitchFamily="34" charset="-122"/>
              </a:rPr>
              <a:t>（或除以）</a:t>
            </a:r>
            <a:r>
              <a:rPr lang="en-US" altLang="zh-CN" sz="1600" dirty="0">
                <a:solidFill>
                  <a:srgbClr val="FF3399"/>
                </a:solidFill>
                <a:latin typeface="汉堡包手机字体" panose="020B0604000101010104" pitchFamily="34" charset="-122"/>
                <a:ea typeface="汉堡包手机字体" panose="020B0604000101010104" pitchFamily="34" charset="-122"/>
              </a:rPr>
              <a:t>n</a:t>
            </a:r>
            <a:r>
              <a:rPr lang="zh-CN" altLang="en-US" sz="1600" dirty="0">
                <a:solidFill>
                  <a:srgbClr val="FF3399"/>
                </a:solidFill>
                <a:latin typeface="汉堡包手机字体" panose="020B0604000101010104" pitchFamily="34" charset="-122"/>
                <a:ea typeface="汉堡包手机字体" panose="020B0604000101010104" pitchFamily="34" charset="-122"/>
              </a:rPr>
              <a:t>（</a:t>
            </a:r>
            <a:r>
              <a:rPr lang="en-US" altLang="zh-CN" sz="1600" dirty="0">
                <a:solidFill>
                  <a:srgbClr val="FF3399"/>
                </a:solidFill>
                <a:latin typeface="汉堡包手机字体" panose="020B0604000101010104" pitchFamily="34" charset="-122"/>
                <a:ea typeface="汉堡包手机字体" panose="020B0604000101010104" pitchFamily="34" charset="-122"/>
              </a:rPr>
              <a:t>n≠0</a:t>
            </a:r>
            <a:r>
              <a:rPr lang="zh-CN" altLang="en-US" sz="1600" dirty="0">
                <a:solidFill>
                  <a:srgbClr val="FF3399"/>
                </a:solidFill>
                <a:latin typeface="汉堡包手机字体" panose="020B0604000101010104" pitchFamily="34" charset="-122"/>
                <a:ea typeface="汉堡包手机字体" panose="020B0604000101010104" pitchFamily="34" charset="-122"/>
              </a:rPr>
              <a:t>），分</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数值</a:t>
            </a:r>
            <a:r>
              <a:rPr lang="zh-CN" altLang="en-US" sz="1600" dirty="0">
                <a:solidFill>
                  <a:srgbClr val="FF3399"/>
                </a:solidFill>
                <a:latin typeface="汉堡包手机字体" panose="020B0604000101010104" pitchFamily="34" charset="-122"/>
                <a:ea typeface="汉堡包手机字体" panose="020B0604000101010104" pitchFamily="34" charset="-122"/>
              </a:rPr>
              <a:t>除</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以（或</a:t>
            </a:r>
            <a:r>
              <a:rPr lang="zh-CN" altLang="en-US" sz="1600" dirty="0">
                <a:solidFill>
                  <a:srgbClr val="FF3399"/>
                </a:solidFill>
                <a:latin typeface="汉堡包手机字体" panose="020B0604000101010104" pitchFamily="34" charset="-122"/>
                <a:ea typeface="汉堡包手机字体" panose="020B0604000101010104" pitchFamily="34" charset="-122"/>
              </a:rPr>
              <a:t>乘</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a:t>
            </a:r>
            <a:r>
              <a:rPr lang="en-US" altLang="zh-CN" sz="1600" dirty="0">
                <a:solidFill>
                  <a:srgbClr val="FF3399"/>
                </a:solidFill>
                <a:latin typeface="汉堡包手机字体" panose="020B0604000101010104" pitchFamily="34" charset="-122"/>
                <a:ea typeface="汉堡包手机字体" panose="020B0604000101010104" pitchFamily="34" charset="-122"/>
              </a:rPr>
              <a:t>n</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a:t>
            </a:r>
            <a:endParaRPr lang="zh-CN" altLang="en-US" sz="1600" dirty="0">
              <a:solidFill>
                <a:srgbClr val="FF3399"/>
              </a:solidFill>
              <a:latin typeface="汉堡包手机字体" panose="020B0604000101010104" pitchFamily="34" charset="-122"/>
              <a:ea typeface="汉堡包手机字体" panose="020B06040001010101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flipH="1">
            <a:off x="5513714" y="3851599"/>
            <a:ext cx="2881313" cy="2324100"/>
            <a:chOff x="3188" y="2205"/>
            <a:chExt cx="1815" cy="1464"/>
          </a:xfrm>
        </p:grpSpPr>
        <p:sp>
          <p:nvSpPr>
            <p:cNvPr id="5" name="Freeform 5"/>
            <p:cNvSpPr/>
            <p:nvPr/>
          </p:nvSpPr>
          <p:spPr bwMode="auto">
            <a:xfrm>
              <a:off x="3292" y="2601"/>
              <a:ext cx="815" cy="531"/>
            </a:xfrm>
            <a:custGeom>
              <a:avLst/>
              <a:gdLst>
                <a:gd name="T0" fmla="*/ 330 w 344"/>
                <a:gd name="T1" fmla="*/ 32 h 224"/>
                <a:gd name="T2" fmla="*/ 306 w 344"/>
                <a:gd name="T3" fmla="*/ 22 h 224"/>
                <a:gd name="T4" fmla="*/ 289 w 344"/>
                <a:gd name="T5" fmla="*/ 30 h 224"/>
                <a:gd name="T6" fmla="*/ 273 w 344"/>
                <a:gd name="T7" fmla="*/ 10 h 224"/>
                <a:gd name="T8" fmla="*/ 248 w 344"/>
                <a:gd name="T9" fmla="*/ 17 h 224"/>
                <a:gd name="T10" fmla="*/ 240 w 344"/>
                <a:gd name="T11" fmla="*/ 10 h 224"/>
                <a:gd name="T12" fmla="*/ 215 w 344"/>
                <a:gd name="T13" fmla="*/ 21 h 224"/>
                <a:gd name="T14" fmla="*/ 198 w 344"/>
                <a:gd name="T15" fmla="*/ 39 h 224"/>
                <a:gd name="T16" fmla="*/ 220 w 344"/>
                <a:gd name="T17" fmla="*/ 68 h 224"/>
                <a:gd name="T18" fmla="*/ 215 w 344"/>
                <a:gd name="T19" fmla="*/ 64 h 224"/>
                <a:gd name="T20" fmla="*/ 195 w 344"/>
                <a:gd name="T21" fmla="*/ 79 h 224"/>
                <a:gd name="T22" fmla="*/ 209 w 344"/>
                <a:gd name="T23" fmla="*/ 110 h 224"/>
                <a:gd name="T24" fmla="*/ 187 w 344"/>
                <a:gd name="T25" fmla="*/ 88 h 224"/>
                <a:gd name="T26" fmla="*/ 166 w 344"/>
                <a:gd name="T27" fmla="*/ 103 h 224"/>
                <a:gd name="T28" fmla="*/ 180 w 344"/>
                <a:gd name="T29" fmla="*/ 139 h 224"/>
                <a:gd name="T30" fmla="*/ 146 w 344"/>
                <a:gd name="T31" fmla="*/ 104 h 224"/>
                <a:gd name="T32" fmla="*/ 126 w 344"/>
                <a:gd name="T33" fmla="*/ 119 h 224"/>
                <a:gd name="T34" fmla="*/ 131 w 344"/>
                <a:gd name="T35" fmla="*/ 130 h 224"/>
                <a:gd name="T36" fmla="*/ 77 w 344"/>
                <a:gd name="T37" fmla="*/ 72 h 224"/>
                <a:gd name="T38" fmla="*/ 60 w 344"/>
                <a:gd name="T39" fmla="*/ 71 h 224"/>
                <a:gd name="T40" fmla="*/ 57 w 344"/>
                <a:gd name="T41" fmla="*/ 68 h 224"/>
                <a:gd name="T42" fmla="*/ 36 w 344"/>
                <a:gd name="T43" fmla="*/ 80 h 224"/>
                <a:gd name="T44" fmla="*/ 46 w 344"/>
                <a:gd name="T45" fmla="*/ 108 h 224"/>
                <a:gd name="T46" fmla="*/ 29 w 344"/>
                <a:gd name="T47" fmla="*/ 84 h 224"/>
                <a:gd name="T48" fmla="*/ 8 w 344"/>
                <a:gd name="T49" fmla="*/ 96 h 224"/>
                <a:gd name="T50" fmla="*/ 19 w 344"/>
                <a:gd name="T51" fmla="*/ 134 h 224"/>
                <a:gd name="T52" fmla="*/ 4 w 344"/>
                <a:gd name="T53" fmla="*/ 149 h 224"/>
                <a:gd name="T54" fmla="*/ 29 w 344"/>
                <a:gd name="T55" fmla="*/ 209 h 224"/>
                <a:gd name="T56" fmla="*/ 52 w 344"/>
                <a:gd name="T57" fmla="*/ 203 h 224"/>
                <a:gd name="T58" fmla="*/ 51 w 344"/>
                <a:gd name="T59" fmla="*/ 200 h 224"/>
                <a:gd name="T60" fmla="*/ 56 w 344"/>
                <a:gd name="T61" fmla="*/ 186 h 224"/>
                <a:gd name="T62" fmla="*/ 53 w 344"/>
                <a:gd name="T63" fmla="*/ 169 h 224"/>
                <a:gd name="T64" fmla="*/ 58 w 344"/>
                <a:gd name="T65" fmla="*/ 176 h 224"/>
                <a:gd name="T66" fmla="*/ 81 w 344"/>
                <a:gd name="T67" fmla="*/ 173 h 224"/>
                <a:gd name="T68" fmla="*/ 82 w 344"/>
                <a:gd name="T69" fmla="*/ 147 h 224"/>
                <a:gd name="T70" fmla="*/ 118 w 344"/>
                <a:gd name="T71" fmla="*/ 204 h 224"/>
                <a:gd name="T72" fmla="*/ 141 w 344"/>
                <a:gd name="T73" fmla="*/ 194 h 224"/>
                <a:gd name="T74" fmla="*/ 132 w 344"/>
                <a:gd name="T75" fmla="*/ 172 h 224"/>
                <a:gd name="T76" fmla="*/ 169 w 344"/>
                <a:gd name="T77" fmla="*/ 215 h 224"/>
                <a:gd name="T78" fmla="*/ 190 w 344"/>
                <a:gd name="T79" fmla="*/ 202 h 224"/>
                <a:gd name="T80" fmla="*/ 182 w 344"/>
                <a:gd name="T81" fmla="*/ 179 h 224"/>
                <a:gd name="T82" fmla="*/ 193 w 344"/>
                <a:gd name="T83" fmla="*/ 191 h 224"/>
                <a:gd name="T84" fmla="*/ 214 w 344"/>
                <a:gd name="T85" fmla="*/ 182 h 224"/>
                <a:gd name="T86" fmla="*/ 209 w 344"/>
                <a:gd name="T87" fmla="*/ 147 h 224"/>
                <a:gd name="T88" fmla="*/ 237 w 344"/>
                <a:gd name="T89" fmla="*/ 175 h 224"/>
                <a:gd name="T90" fmla="*/ 258 w 344"/>
                <a:gd name="T91" fmla="*/ 162 h 224"/>
                <a:gd name="T92" fmla="*/ 250 w 344"/>
                <a:gd name="T93" fmla="*/ 137 h 224"/>
                <a:gd name="T94" fmla="*/ 277 w 344"/>
                <a:gd name="T95" fmla="*/ 167 h 224"/>
                <a:gd name="T96" fmla="*/ 299 w 344"/>
                <a:gd name="T97" fmla="*/ 154 h 224"/>
                <a:gd name="T98" fmla="*/ 279 w 344"/>
                <a:gd name="T99" fmla="*/ 108 h 224"/>
                <a:gd name="T100" fmla="*/ 284 w 344"/>
                <a:gd name="T101" fmla="*/ 94 h 224"/>
                <a:gd name="T102" fmla="*/ 304 w 344"/>
                <a:gd name="T103" fmla="*/ 87 h 224"/>
                <a:gd name="T104" fmla="*/ 329 w 344"/>
                <a:gd name="T105" fmla="*/ 73 h 224"/>
                <a:gd name="T106" fmla="*/ 324 w 344"/>
                <a:gd name="T107" fmla="*/ 59 h 224"/>
                <a:gd name="T108" fmla="*/ 330 w 344"/>
                <a:gd name="T109" fmla="*/ 3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224">
                  <a:moveTo>
                    <a:pt x="330" y="32"/>
                  </a:moveTo>
                  <a:cubicBezTo>
                    <a:pt x="322" y="28"/>
                    <a:pt x="314" y="25"/>
                    <a:pt x="306" y="22"/>
                  </a:cubicBezTo>
                  <a:cubicBezTo>
                    <a:pt x="300" y="20"/>
                    <a:pt x="292" y="24"/>
                    <a:pt x="289" y="30"/>
                  </a:cubicBezTo>
                  <a:cubicBezTo>
                    <a:pt x="284" y="23"/>
                    <a:pt x="278" y="17"/>
                    <a:pt x="273" y="10"/>
                  </a:cubicBezTo>
                  <a:cubicBezTo>
                    <a:pt x="265" y="0"/>
                    <a:pt x="251" y="7"/>
                    <a:pt x="248" y="17"/>
                  </a:cubicBezTo>
                  <a:cubicBezTo>
                    <a:pt x="246" y="14"/>
                    <a:pt x="243" y="12"/>
                    <a:pt x="240" y="10"/>
                  </a:cubicBezTo>
                  <a:cubicBezTo>
                    <a:pt x="230" y="1"/>
                    <a:pt x="215" y="9"/>
                    <a:pt x="215" y="21"/>
                  </a:cubicBezTo>
                  <a:cubicBezTo>
                    <a:pt x="204" y="17"/>
                    <a:pt x="190" y="27"/>
                    <a:pt x="198" y="39"/>
                  </a:cubicBezTo>
                  <a:cubicBezTo>
                    <a:pt x="205" y="49"/>
                    <a:pt x="213" y="59"/>
                    <a:pt x="220" y="68"/>
                  </a:cubicBezTo>
                  <a:cubicBezTo>
                    <a:pt x="218" y="67"/>
                    <a:pt x="217" y="65"/>
                    <a:pt x="215" y="64"/>
                  </a:cubicBezTo>
                  <a:cubicBezTo>
                    <a:pt x="203" y="54"/>
                    <a:pt x="189" y="66"/>
                    <a:pt x="195" y="79"/>
                  </a:cubicBezTo>
                  <a:cubicBezTo>
                    <a:pt x="199" y="90"/>
                    <a:pt x="204" y="100"/>
                    <a:pt x="209" y="110"/>
                  </a:cubicBezTo>
                  <a:cubicBezTo>
                    <a:pt x="202" y="102"/>
                    <a:pt x="195" y="95"/>
                    <a:pt x="187" y="88"/>
                  </a:cubicBezTo>
                  <a:cubicBezTo>
                    <a:pt x="175" y="78"/>
                    <a:pt x="161" y="90"/>
                    <a:pt x="166" y="103"/>
                  </a:cubicBezTo>
                  <a:cubicBezTo>
                    <a:pt x="171" y="115"/>
                    <a:pt x="176" y="127"/>
                    <a:pt x="180" y="139"/>
                  </a:cubicBezTo>
                  <a:cubicBezTo>
                    <a:pt x="170" y="127"/>
                    <a:pt x="159" y="115"/>
                    <a:pt x="146" y="104"/>
                  </a:cubicBezTo>
                  <a:cubicBezTo>
                    <a:pt x="135" y="94"/>
                    <a:pt x="120" y="106"/>
                    <a:pt x="126" y="119"/>
                  </a:cubicBezTo>
                  <a:cubicBezTo>
                    <a:pt x="128" y="123"/>
                    <a:pt x="129" y="126"/>
                    <a:pt x="131" y="130"/>
                  </a:cubicBezTo>
                  <a:cubicBezTo>
                    <a:pt x="115" y="109"/>
                    <a:pt x="98" y="89"/>
                    <a:pt x="77" y="72"/>
                  </a:cubicBezTo>
                  <a:cubicBezTo>
                    <a:pt x="73" y="68"/>
                    <a:pt x="65" y="68"/>
                    <a:pt x="60" y="71"/>
                  </a:cubicBezTo>
                  <a:cubicBezTo>
                    <a:pt x="59" y="70"/>
                    <a:pt x="58" y="69"/>
                    <a:pt x="57" y="68"/>
                  </a:cubicBezTo>
                  <a:cubicBezTo>
                    <a:pt x="49" y="58"/>
                    <a:pt x="33" y="69"/>
                    <a:pt x="36" y="80"/>
                  </a:cubicBezTo>
                  <a:cubicBezTo>
                    <a:pt x="39" y="89"/>
                    <a:pt x="42" y="99"/>
                    <a:pt x="46" y="108"/>
                  </a:cubicBezTo>
                  <a:cubicBezTo>
                    <a:pt x="41" y="100"/>
                    <a:pt x="35" y="92"/>
                    <a:pt x="29" y="84"/>
                  </a:cubicBezTo>
                  <a:cubicBezTo>
                    <a:pt x="21" y="74"/>
                    <a:pt x="5" y="85"/>
                    <a:pt x="8" y="96"/>
                  </a:cubicBezTo>
                  <a:cubicBezTo>
                    <a:pt x="11" y="109"/>
                    <a:pt x="15" y="121"/>
                    <a:pt x="19" y="134"/>
                  </a:cubicBezTo>
                  <a:cubicBezTo>
                    <a:pt x="10" y="132"/>
                    <a:pt x="0" y="139"/>
                    <a:pt x="4" y="149"/>
                  </a:cubicBezTo>
                  <a:cubicBezTo>
                    <a:pt x="12" y="169"/>
                    <a:pt x="21" y="189"/>
                    <a:pt x="29" y="209"/>
                  </a:cubicBezTo>
                  <a:cubicBezTo>
                    <a:pt x="35" y="223"/>
                    <a:pt x="57" y="217"/>
                    <a:pt x="52" y="203"/>
                  </a:cubicBezTo>
                  <a:cubicBezTo>
                    <a:pt x="52" y="202"/>
                    <a:pt x="51" y="201"/>
                    <a:pt x="51" y="200"/>
                  </a:cubicBezTo>
                  <a:cubicBezTo>
                    <a:pt x="55" y="197"/>
                    <a:pt x="57" y="192"/>
                    <a:pt x="56" y="186"/>
                  </a:cubicBezTo>
                  <a:cubicBezTo>
                    <a:pt x="56" y="181"/>
                    <a:pt x="55" y="175"/>
                    <a:pt x="53" y="169"/>
                  </a:cubicBezTo>
                  <a:cubicBezTo>
                    <a:pt x="55" y="171"/>
                    <a:pt x="56" y="174"/>
                    <a:pt x="58" y="176"/>
                  </a:cubicBezTo>
                  <a:cubicBezTo>
                    <a:pt x="63" y="184"/>
                    <a:pt x="79" y="184"/>
                    <a:pt x="81" y="173"/>
                  </a:cubicBezTo>
                  <a:cubicBezTo>
                    <a:pt x="83" y="164"/>
                    <a:pt x="83" y="156"/>
                    <a:pt x="82" y="147"/>
                  </a:cubicBezTo>
                  <a:cubicBezTo>
                    <a:pt x="93" y="167"/>
                    <a:pt x="105" y="186"/>
                    <a:pt x="118" y="204"/>
                  </a:cubicBezTo>
                  <a:cubicBezTo>
                    <a:pt x="126" y="214"/>
                    <a:pt x="146" y="209"/>
                    <a:pt x="141" y="194"/>
                  </a:cubicBezTo>
                  <a:cubicBezTo>
                    <a:pt x="139" y="187"/>
                    <a:pt x="135" y="179"/>
                    <a:pt x="132" y="172"/>
                  </a:cubicBezTo>
                  <a:cubicBezTo>
                    <a:pt x="144" y="187"/>
                    <a:pt x="155" y="201"/>
                    <a:pt x="169" y="215"/>
                  </a:cubicBezTo>
                  <a:cubicBezTo>
                    <a:pt x="177" y="224"/>
                    <a:pt x="193" y="215"/>
                    <a:pt x="190" y="202"/>
                  </a:cubicBezTo>
                  <a:cubicBezTo>
                    <a:pt x="187" y="194"/>
                    <a:pt x="185" y="187"/>
                    <a:pt x="182" y="179"/>
                  </a:cubicBezTo>
                  <a:cubicBezTo>
                    <a:pt x="185" y="183"/>
                    <a:pt x="189" y="187"/>
                    <a:pt x="193" y="191"/>
                  </a:cubicBezTo>
                  <a:cubicBezTo>
                    <a:pt x="200" y="198"/>
                    <a:pt x="215" y="193"/>
                    <a:pt x="214" y="182"/>
                  </a:cubicBezTo>
                  <a:cubicBezTo>
                    <a:pt x="214" y="170"/>
                    <a:pt x="212" y="158"/>
                    <a:pt x="209" y="147"/>
                  </a:cubicBezTo>
                  <a:cubicBezTo>
                    <a:pt x="218" y="157"/>
                    <a:pt x="227" y="166"/>
                    <a:pt x="237" y="175"/>
                  </a:cubicBezTo>
                  <a:cubicBezTo>
                    <a:pt x="246" y="183"/>
                    <a:pt x="262" y="175"/>
                    <a:pt x="258" y="162"/>
                  </a:cubicBezTo>
                  <a:cubicBezTo>
                    <a:pt x="256" y="154"/>
                    <a:pt x="253" y="145"/>
                    <a:pt x="250" y="137"/>
                  </a:cubicBezTo>
                  <a:cubicBezTo>
                    <a:pt x="259" y="147"/>
                    <a:pt x="268" y="157"/>
                    <a:pt x="277" y="167"/>
                  </a:cubicBezTo>
                  <a:cubicBezTo>
                    <a:pt x="286" y="176"/>
                    <a:pt x="303" y="167"/>
                    <a:pt x="299" y="154"/>
                  </a:cubicBezTo>
                  <a:cubicBezTo>
                    <a:pt x="294" y="138"/>
                    <a:pt x="287" y="122"/>
                    <a:pt x="279" y="108"/>
                  </a:cubicBezTo>
                  <a:cubicBezTo>
                    <a:pt x="282" y="104"/>
                    <a:pt x="284" y="99"/>
                    <a:pt x="284" y="94"/>
                  </a:cubicBezTo>
                  <a:cubicBezTo>
                    <a:pt x="291" y="97"/>
                    <a:pt x="301" y="94"/>
                    <a:pt x="304" y="87"/>
                  </a:cubicBezTo>
                  <a:cubicBezTo>
                    <a:pt x="314" y="95"/>
                    <a:pt x="335" y="88"/>
                    <a:pt x="329" y="73"/>
                  </a:cubicBezTo>
                  <a:cubicBezTo>
                    <a:pt x="327" y="68"/>
                    <a:pt x="326" y="63"/>
                    <a:pt x="324" y="59"/>
                  </a:cubicBezTo>
                  <a:cubicBezTo>
                    <a:pt x="337" y="57"/>
                    <a:pt x="344" y="38"/>
                    <a:pt x="330" y="32"/>
                  </a:cubicBezTo>
                  <a:close/>
                </a:path>
              </a:pathLst>
            </a:custGeom>
            <a:solidFill>
              <a:srgbClr val="009E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4330" y="2554"/>
              <a:ext cx="529" cy="533"/>
            </a:xfrm>
            <a:custGeom>
              <a:avLst/>
              <a:gdLst>
                <a:gd name="T0" fmla="*/ 210 w 223"/>
                <a:gd name="T1" fmla="*/ 157 h 225"/>
                <a:gd name="T2" fmla="*/ 184 w 223"/>
                <a:gd name="T3" fmla="*/ 131 h 225"/>
                <a:gd name="T4" fmla="*/ 208 w 223"/>
                <a:gd name="T5" fmla="*/ 108 h 225"/>
                <a:gd name="T6" fmla="*/ 171 w 223"/>
                <a:gd name="T7" fmla="*/ 60 h 225"/>
                <a:gd name="T8" fmla="*/ 165 w 223"/>
                <a:gd name="T9" fmla="*/ 50 h 225"/>
                <a:gd name="T10" fmla="*/ 198 w 223"/>
                <a:gd name="T11" fmla="*/ 33 h 225"/>
                <a:gd name="T12" fmla="*/ 204 w 223"/>
                <a:gd name="T13" fmla="*/ 17 h 225"/>
                <a:gd name="T14" fmla="*/ 176 w 223"/>
                <a:gd name="T15" fmla="*/ 10 h 225"/>
                <a:gd name="T16" fmla="*/ 148 w 223"/>
                <a:gd name="T17" fmla="*/ 20 h 225"/>
                <a:gd name="T18" fmla="*/ 127 w 223"/>
                <a:gd name="T19" fmla="*/ 36 h 225"/>
                <a:gd name="T20" fmla="*/ 128 w 223"/>
                <a:gd name="T21" fmla="*/ 44 h 225"/>
                <a:gd name="T22" fmla="*/ 94 w 223"/>
                <a:gd name="T23" fmla="*/ 53 h 225"/>
                <a:gd name="T24" fmla="*/ 77 w 223"/>
                <a:gd name="T25" fmla="*/ 66 h 225"/>
                <a:gd name="T26" fmla="*/ 39 w 223"/>
                <a:gd name="T27" fmla="*/ 63 h 225"/>
                <a:gd name="T28" fmla="*/ 8 w 223"/>
                <a:gd name="T29" fmla="*/ 79 h 225"/>
                <a:gd name="T30" fmla="*/ 80 w 223"/>
                <a:gd name="T31" fmla="*/ 124 h 225"/>
                <a:gd name="T32" fmla="*/ 110 w 223"/>
                <a:gd name="T33" fmla="*/ 152 h 225"/>
                <a:gd name="T34" fmla="*/ 90 w 223"/>
                <a:gd name="T35" fmla="*/ 170 h 225"/>
                <a:gd name="T36" fmla="*/ 95 w 223"/>
                <a:gd name="T37" fmla="*/ 197 h 225"/>
                <a:gd name="T38" fmla="*/ 108 w 223"/>
                <a:gd name="T39" fmla="*/ 213 h 225"/>
                <a:gd name="T40" fmla="*/ 126 w 223"/>
                <a:gd name="T41" fmla="*/ 214 h 225"/>
                <a:gd name="T42" fmla="*/ 128 w 223"/>
                <a:gd name="T43" fmla="*/ 205 h 225"/>
                <a:gd name="T44" fmla="*/ 131 w 223"/>
                <a:gd name="T45" fmla="*/ 179 h 225"/>
                <a:gd name="T46" fmla="*/ 155 w 223"/>
                <a:gd name="T47" fmla="*/ 170 h 225"/>
                <a:gd name="T48" fmla="*/ 182 w 223"/>
                <a:gd name="T49" fmla="*/ 178 h 225"/>
                <a:gd name="T50" fmla="*/ 213 w 223"/>
                <a:gd name="T51" fmla="*/ 160 h 225"/>
                <a:gd name="T52" fmla="*/ 130 w 223"/>
                <a:gd name="T53" fmla="*/ 118 h 225"/>
                <a:gd name="T54" fmla="*/ 117 w 223"/>
                <a:gd name="T55" fmla="*/ 101 h 225"/>
                <a:gd name="T56" fmla="*/ 140 w 223"/>
                <a:gd name="T57" fmla="*/ 122 h 225"/>
                <a:gd name="T58" fmla="*/ 162 w 223"/>
                <a:gd name="T59" fmla="*/ 152 h 225"/>
                <a:gd name="T60" fmla="*/ 141 w 223"/>
                <a:gd name="T61" fmla="*/ 148 h 225"/>
                <a:gd name="T62" fmla="*/ 157 w 223"/>
                <a:gd name="T63" fmla="*/ 147 h 225"/>
                <a:gd name="T64" fmla="*/ 168 w 223"/>
                <a:gd name="T65" fmla="*/ 15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3" h="225">
                  <a:moveTo>
                    <a:pt x="213" y="160"/>
                  </a:moveTo>
                  <a:cubicBezTo>
                    <a:pt x="212" y="159"/>
                    <a:pt x="211" y="158"/>
                    <a:pt x="210" y="157"/>
                  </a:cubicBezTo>
                  <a:cubicBezTo>
                    <a:pt x="211" y="152"/>
                    <a:pt x="211" y="146"/>
                    <a:pt x="205" y="143"/>
                  </a:cubicBezTo>
                  <a:cubicBezTo>
                    <a:pt x="198" y="140"/>
                    <a:pt x="191" y="135"/>
                    <a:pt x="184" y="131"/>
                  </a:cubicBezTo>
                  <a:cubicBezTo>
                    <a:pt x="189" y="130"/>
                    <a:pt x="194" y="129"/>
                    <a:pt x="199" y="129"/>
                  </a:cubicBezTo>
                  <a:cubicBezTo>
                    <a:pt x="209" y="128"/>
                    <a:pt x="217" y="116"/>
                    <a:pt x="208" y="108"/>
                  </a:cubicBezTo>
                  <a:cubicBezTo>
                    <a:pt x="193" y="97"/>
                    <a:pt x="178" y="85"/>
                    <a:pt x="164" y="73"/>
                  </a:cubicBezTo>
                  <a:cubicBezTo>
                    <a:pt x="170" y="72"/>
                    <a:pt x="176" y="67"/>
                    <a:pt x="171" y="60"/>
                  </a:cubicBezTo>
                  <a:cubicBezTo>
                    <a:pt x="169" y="57"/>
                    <a:pt x="167" y="53"/>
                    <a:pt x="165" y="50"/>
                  </a:cubicBezTo>
                  <a:cubicBezTo>
                    <a:pt x="165" y="50"/>
                    <a:pt x="165" y="50"/>
                    <a:pt x="165" y="50"/>
                  </a:cubicBezTo>
                  <a:cubicBezTo>
                    <a:pt x="173" y="54"/>
                    <a:pt x="185" y="49"/>
                    <a:pt x="183" y="39"/>
                  </a:cubicBezTo>
                  <a:cubicBezTo>
                    <a:pt x="189" y="41"/>
                    <a:pt x="196" y="39"/>
                    <a:pt x="198" y="33"/>
                  </a:cubicBezTo>
                  <a:cubicBezTo>
                    <a:pt x="199" y="33"/>
                    <a:pt x="201" y="33"/>
                    <a:pt x="202" y="32"/>
                  </a:cubicBezTo>
                  <a:cubicBezTo>
                    <a:pt x="209" y="31"/>
                    <a:pt x="210" y="20"/>
                    <a:pt x="204" y="17"/>
                  </a:cubicBezTo>
                  <a:cubicBezTo>
                    <a:pt x="194" y="12"/>
                    <a:pt x="188" y="3"/>
                    <a:pt x="177" y="10"/>
                  </a:cubicBezTo>
                  <a:cubicBezTo>
                    <a:pt x="177" y="10"/>
                    <a:pt x="176" y="10"/>
                    <a:pt x="176" y="10"/>
                  </a:cubicBezTo>
                  <a:cubicBezTo>
                    <a:pt x="172" y="9"/>
                    <a:pt x="169" y="7"/>
                    <a:pt x="165" y="6"/>
                  </a:cubicBezTo>
                  <a:cubicBezTo>
                    <a:pt x="154" y="0"/>
                    <a:pt x="145" y="10"/>
                    <a:pt x="148" y="20"/>
                  </a:cubicBezTo>
                  <a:cubicBezTo>
                    <a:pt x="145" y="19"/>
                    <a:pt x="141" y="18"/>
                    <a:pt x="138" y="17"/>
                  </a:cubicBezTo>
                  <a:cubicBezTo>
                    <a:pt x="127" y="14"/>
                    <a:pt x="119" y="28"/>
                    <a:pt x="127" y="36"/>
                  </a:cubicBezTo>
                  <a:cubicBezTo>
                    <a:pt x="127" y="37"/>
                    <a:pt x="127" y="37"/>
                    <a:pt x="128" y="37"/>
                  </a:cubicBezTo>
                  <a:cubicBezTo>
                    <a:pt x="127" y="39"/>
                    <a:pt x="127" y="42"/>
                    <a:pt x="128" y="44"/>
                  </a:cubicBezTo>
                  <a:cubicBezTo>
                    <a:pt x="120" y="44"/>
                    <a:pt x="113" y="51"/>
                    <a:pt x="114" y="59"/>
                  </a:cubicBezTo>
                  <a:cubicBezTo>
                    <a:pt x="108" y="56"/>
                    <a:pt x="101" y="54"/>
                    <a:pt x="94" y="53"/>
                  </a:cubicBezTo>
                  <a:cubicBezTo>
                    <a:pt x="84" y="51"/>
                    <a:pt x="78" y="59"/>
                    <a:pt x="79" y="66"/>
                  </a:cubicBezTo>
                  <a:cubicBezTo>
                    <a:pt x="78" y="66"/>
                    <a:pt x="78" y="66"/>
                    <a:pt x="77" y="66"/>
                  </a:cubicBezTo>
                  <a:cubicBezTo>
                    <a:pt x="71" y="65"/>
                    <a:pt x="64" y="70"/>
                    <a:pt x="63" y="75"/>
                  </a:cubicBezTo>
                  <a:cubicBezTo>
                    <a:pt x="55" y="71"/>
                    <a:pt x="47" y="67"/>
                    <a:pt x="39" y="63"/>
                  </a:cubicBezTo>
                  <a:cubicBezTo>
                    <a:pt x="30" y="59"/>
                    <a:pt x="21" y="68"/>
                    <a:pt x="24" y="76"/>
                  </a:cubicBezTo>
                  <a:cubicBezTo>
                    <a:pt x="19" y="76"/>
                    <a:pt x="13" y="76"/>
                    <a:pt x="8" y="79"/>
                  </a:cubicBezTo>
                  <a:cubicBezTo>
                    <a:pt x="0" y="83"/>
                    <a:pt x="0" y="95"/>
                    <a:pt x="8" y="99"/>
                  </a:cubicBezTo>
                  <a:cubicBezTo>
                    <a:pt x="31" y="110"/>
                    <a:pt x="56" y="117"/>
                    <a:pt x="80" y="124"/>
                  </a:cubicBezTo>
                  <a:cubicBezTo>
                    <a:pt x="78" y="130"/>
                    <a:pt x="80" y="137"/>
                    <a:pt x="87" y="140"/>
                  </a:cubicBezTo>
                  <a:cubicBezTo>
                    <a:pt x="95" y="144"/>
                    <a:pt x="103" y="147"/>
                    <a:pt x="110" y="152"/>
                  </a:cubicBezTo>
                  <a:cubicBezTo>
                    <a:pt x="107" y="151"/>
                    <a:pt x="104" y="151"/>
                    <a:pt x="102" y="150"/>
                  </a:cubicBezTo>
                  <a:cubicBezTo>
                    <a:pt x="90" y="145"/>
                    <a:pt x="82" y="162"/>
                    <a:pt x="90" y="170"/>
                  </a:cubicBezTo>
                  <a:cubicBezTo>
                    <a:pt x="93" y="173"/>
                    <a:pt x="96" y="176"/>
                    <a:pt x="99" y="179"/>
                  </a:cubicBezTo>
                  <a:cubicBezTo>
                    <a:pt x="92" y="182"/>
                    <a:pt x="89" y="191"/>
                    <a:pt x="95" y="197"/>
                  </a:cubicBezTo>
                  <a:cubicBezTo>
                    <a:pt x="98" y="200"/>
                    <a:pt x="103" y="206"/>
                    <a:pt x="107" y="211"/>
                  </a:cubicBezTo>
                  <a:cubicBezTo>
                    <a:pt x="107" y="212"/>
                    <a:pt x="108" y="212"/>
                    <a:pt x="108" y="213"/>
                  </a:cubicBezTo>
                  <a:cubicBezTo>
                    <a:pt x="110" y="216"/>
                    <a:pt x="111" y="218"/>
                    <a:pt x="113" y="220"/>
                  </a:cubicBezTo>
                  <a:cubicBezTo>
                    <a:pt x="118" y="225"/>
                    <a:pt x="127" y="221"/>
                    <a:pt x="126" y="214"/>
                  </a:cubicBezTo>
                  <a:cubicBezTo>
                    <a:pt x="126" y="211"/>
                    <a:pt x="125" y="207"/>
                    <a:pt x="124" y="204"/>
                  </a:cubicBezTo>
                  <a:cubicBezTo>
                    <a:pt x="125" y="204"/>
                    <a:pt x="126" y="204"/>
                    <a:pt x="128" y="205"/>
                  </a:cubicBezTo>
                  <a:cubicBezTo>
                    <a:pt x="141" y="209"/>
                    <a:pt x="146" y="191"/>
                    <a:pt x="137" y="184"/>
                  </a:cubicBezTo>
                  <a:cubicBezTo>
                    <a:pt x="135" y="182"/>
                    <a:pt x="133" y="180"/>
                    <a:pt x="131" y="179"/>
                  </a:cubicBezTo>
                  <a:cubicBezTo>
                    <a:pt x="134" y="179"/>
                    <a:pt x="137" y="180"/>
                    <a:pt x="140" y="181"/>
                  </a:cubicBezTo>
                  <a:cubicBezTo>
                    <a:pt x="147" y="183"/>
                    <a:pt x="154" y="177"/>
                    <a:pt x="155" y="170"/>
                  </a:cubicBezTo>
                  <a:cubicBezTo>
                    <a:pt x="161" y="173"/>
                    <a:pt x="164" y="179"/>
                    <a:pt x="172" y="181"/>
                  </a:cubicBezTo>
                  <a:cubicBezTo>
                    <a:pt x="176" y="182"/>
                    <a:pt x="180" y="180"/>
                    <a:pt x="182" y="178"/>
                  </a:cubicBezTo>
                  <a:cubicBezTo>
                    <a:pt x="191" y="179"/>
                    <a:pt x="199" y="180"/>
                    <a:pt x="207" y="181"/>
                  </a:cubicBezTo>
                  <a:cubicBezTo>
                    <a:pt x="219" y="181"/>
                    <a:pt x="223" y="165"/>
                    <a:pt x="213" y="160"/>
                  </a:cubicBezTo>
                  <a:close/>
                  <a:moveTo>
                    <a:pt x="140" y="122"/>
                  </a:moveTo>
                  <a:cubicBezTo>
                    <a:pt x="136" y="121"/>
                    <a:pt x="133" y="119"/>
                    <a:pt x="130" y="118"/>
                  </a:cubicBezTo>
                  <a:cubicBezTo>
                    <a:pt x="130" y="115"/>
                    <a:pt x="129" y="112"/>
                    <a:pt x="126" y="109"/>
                  </a:cubicBezTo>
                  <a:cubicBezTo>
                    <a:pt x="123" y="107"/>
                    <a:pt x="120" y="104"/>
                    <a:pt x="117" y="101"/>
                  </a:cubicBezTo>
                  <a:cubicBezTo>
                    <a:pt x="126" y="105"/>
                    <a:pt x="134" y="110"/>
                    <a:pt x="142" y="114"/>
                  </a:cubicBezTo>
                  <a:cubicBezTo>
                    <a:pt x="140" y="116"/>
                    <a:pt x="139" y="119"/>
                    <a:pt x="140" y="122"/>
                  </a:cubicBezTo>
                  <a:close/>
                  <a:moveTo>
                    <a:pt x="168" y="154"/>
                  </a:moveTo>
                  <a:cubicBezTo>
                    <a:pt x="166" y="153"/>
                    <a:pt x="164" y="152"/>
                    <a:pt x="162" y="152"/>
                  </a:cubicBezTo>
                  <a:cubicBezTo>
                    <a:pt x="156" y="151"/>
                    <a:pt x="151" y="155"/>
                    <a:pt x="150" y="159"/>
                  </a:cubicBezTo>
                  <a:cubicBezTo>
                    <a:pt x="147" y="155"/>
                    <a:pt x="144" y="152"/>
                    <a:pt x="141" y="148"/>
                  </a:cubicBezTo>
                  <a:cubicBezTo>
                    <a:pt x="146" y="149"/>
                    <a:pt x="151" y="146"/>
                    <a:pt x="153" y="142"/>
                  </a:cubicBezTo>
                  <a:cubicBezTo>
                    <a:pt x="154" y="144"/>
                    <a:pt x="155" y="146"/>
                    <a:pt x="157" y="147"/>
                  </a:cubicBezTo>
                  <a:cubicBezTo>
                    <a:pt x="161" y="149"/>
                    <a:pt x="165" y="151"/>
                    <a:pt x="168" y="154"/>
                  </a:cubicBezTo>
                  <a:cubicBezTo>
                    <a:pt x="168" y="154"/>
                    <a:pt x="168" y="154"/>
                    <a:pt x="168" y="154"/>
                  </a:cubicBezTo>
                  <a:close/>
                </a:path>
              </a:pathLst>
            </a:custGeom>
            <a:solidFill>
              <a:srgbClr val="E206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3526" y="2694"/>
              <a:ext cx="285" cy="163"/>
            </a:xfrm>
            <a:custGeom>
              <a:avLst/>
              <a:gdLst>
                <a:gd name="T0" fmla="*/ 111 w 120"/>
                <a:gd name="T1" fmla="*/ 18 h 69"/>
                <a:gd name="T2" fmla="*/ 99 w 120"/>
                <a:gd name="T3" fmla="*/ 5 h 69"/>
                <a:gd name="T4" fmla="*/ 80 w 120"/>
                <a:gd name="T5" fmla="*/ 11 h 69"/>
                <a:gd name="T6" fmla="*/ 79 w 120"/>
                <a:gd name="T7" fmla="*/ 14 h 69"/>
                <a:gd name="T8" fmla="*/ 69 w 120"/>
                <a:gd name="T9" fmla="*/ 16 h 69"/>
                <a:gd name="T10" fmla="*/ 63 w 120"/>
                <a:gd name="T11" fmla="*/ 21 h 69"/>
                <a:gd name="T12" fmla="*/ 50 w 120"/>
                <a:gd name="T13" fmla="*/ 18 h 69"/>
                <a:gd name="T14" fmla="*/ 39 w 120"/>
                <a:gd name="T15" fmla="*/ 27 h 69"/>
                <a:gd name="T16" fmla="*/ 39 w 120"/>
                <a:gd name="T17" fmla="*/ 29 h 69"/>
                <a:gd name="T18" fmla="*/ 33 w 120"/>
                <a:gd name="T19" fmla="*/ 27 h 69"/>
                <a:gd name="T20" fmla="*/ 20 w 120"/>
                <a:gd name="T21" fmla="*/ 32 h 69"/>
                <a:gd name="T22" fmla="*/ 19 w 120"/>
                <a:gd name="T23" fmla="*/ 32 h 69"/>
                <a:gd name="T24" fmla="*/ 10 w 120"/>
                <a:gd name="T25" fmla="*/ 26 h 69"/>
                <a:gd name="T26" fmla="*/ 1 w 120"/>
                <a:gd name="T27" fmla="*/ 35 h 69"/>
                <a:gd name="T28" fmla="*/ 1 w 120"/>
                <a:gd name="T29" fmla="*/ 38 h 69"/>
                <a:gd name="T30" fmla="*/ 5 w 120"/>
                <a:gd name="T31" fmla="*/ 45 h 69"/>
                <a:gd name="T32" fmla="*/ 22 w 120"/>
                <a:gd name="T33" fmla="*/ 66 h 69"/>
                <a:gd name="T34" fmla="*/ 31 w 120"/>
                <a:gd name="T35" fmla="*/ 64 h 69"/>
                <a:gd name="T36" fmla="*/ 45 w 120"/>
                <a:gd name="T37" fmla="*/ 54 h 69"/>
                <a:gd name="T38" fmla="*/ 45 w 120"/>
                <a:gd name="T39" fmla="*/ 54 h 69"/>
                <a:gd name="T40" fmla="*/ 51 w 120"/>
                <a:gd name="T41" fmla="*/ 49 h 69"/>
                <a:gd name="T42" fmla="*/ 56 w 120"/>
                <a:gd name="T43" fmla="*/ 45 h 69"/>
                <a:gd name="T44" fmla="*/ 58 w 120"/>
                <a:gd name="T45" fmla="*/ 42 h 69"/>
                <a:gd name="T46" fmla="*/ 69 w 120"/>
                <a:gd name="T47" fmla="*/ 47 h 69"/>
                <a:gd name="T48" fmla="*/ 83 w 120"/>
                <a:gd name="T49" fmla="*/ 45 h 69"/>
                <a:gd name="T50" fmla="*/ 97 w 120"/>
                <a:gd name="T51" fmla="*/ 36 h 69"/>
                <a:gd name="T52" fmla="*/ 111 w 120"/>
                <a:gd name="T53" fmla="*/ 1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69">
                  <a:moveTo>
                    <a:pt x="111" y="18"/>
                  </a:moveTo>
                  <a:cubicBezTo>
                    <a:pt x="107" y="13"/>
                    <a:pt x="103" y="9"/>
                    <a:pt x="99" y="5"/>
                  </a:cubicBezTo>
                  <a:cubicBezTo>
                    <a:pt x="93" y="0"/>
                    <a:pt x="81" y="2"/>
                    <a:pt x="80" y="11"/>
                  </a:cubicBezTo>
                  <a:cubicBezTo>
                    <a:pt x="79" y="12"/>
                    <a:pt x="79" y="13"/>
                    <a:pt x="79" y="14"/>
                  </a:cubicBezTo>
                  <a:cubicBezTo>
                    <a:pt x="76" y="13"/>
                    <a:pt x="73" y="14"/>
                    <a:pt x="69" y="16"/>
                  </a:cubicBezTo>
                  <a:cubicBezTo>
                    <a:pt x="66" y="17"/>
                    <a:pt x="64" y="19"/>
                    <a:pt x="63" y="21"/>
                  </a:cubicBezTo>
                  <a:cubicBezTo>
                    <a:pt x="59" y="20"/>
                    <a:pt x="55" y="19"/>
                    <a:pt x="50" y="18"/>
                  </a:cubicBezTo>
                  <a:cubicBezTo>
                    <a:pt x="46" y="18"/>
                    <a:pt x="40" y="22"/>
                    <a:pt x="39" y="27"/>
                  </a:cubicBezTo>
                  <a:cubicBezTo>
                    <a:pt x="39" y="28"/>
                    <a:pt x="39" y="29"/>
                    <a:pt x="39" y="29"/>
                  </a:cubicBezTo>
                  <a:cubicBezTo>
                    <a:pt x="37" y="28"/>
                    <a:pt x="35" y="27"/>
                    <a:pt x="33" y="27"/>
                  </a:cubicBezTo>
                  <a:cubicBezTo>
                    <a:pt x="28" y="25"/>
                    <a:pt x="23" y="28"/>
                    <a:pt x="20" y="32"/>
                  </a:cubicBezTo>
                  <a:cubicBezTo>
                    <a:pt x="20" y="32"/>
                    <a:pt x="19" y="32"/>
                    <a:pt x="19" y="32"/>
                  </a:cubicBezTo>
                  <a:cubicBezTo>
                    <a:pt x="18" y="28"/>
                    <a:pt x="14" y="26"/>
                    <a:pt x="10" y="26"/>
                  </a:cubicBezTo>
                  <a:cubicBezTo>
                    <a:pt x="5" y="26"/>
                    <a:pt x="0" y="29"/>
                    <a:pt x="1" y="35"/>
                  </a:cubicBezTo>
                  <a:cubicBezTo>
                    <a:pt x="1" y="36"/>
                    <a:pt x="1" y="37"/>
                    <a:pt x="1" y="38"/>
                  </a:cubicBezTo>
                  <a:cubicBezTo>
                    <a:pt x="1" y="41"/>
                    <a:pt x="2" y="44"/>
                    <a:pt x="5" y="45"/>
                  </a:cubicBezTo>
                  <a:cubicBezTo>
                    <a:pt x="9" y="53"/>
                    <a:pt x="17" y="59"/>
                    <a:pt x="22" y="66"/>
                  </a:cubicBezTo>
                  <a:cubicBezTo>
                    <a:pt x="25" y="69"/>
                    <a:pt x="29" y="67"/>
                    <a:pt x="31" y="64"/>
                  </a:cubicBezTo>
                  <a:cubicBezTo>
                    <a:pt x="37" y="66"/>
                    <a:pt x="45" y="61"/>
                    <a:pt x="45" y="54"/>
                  </a:cubicBezTo>
                  <a:cubicBezTo>
                    <a:pt x="45" y="54"/>
                    <a:pt x="45" y="54"/>
                    <a:pt x="45" y="54"/>
                  </a:cubicBezTo>
                  <a:cubicBezTo>
                    <a:pt x="47" y="53"/>
                    <a:pt x="49" y="51"/>
                    <a:pt x="51" y="49"/>
                  </a:cubicBezTo>
                  <a:cubicBezTo>
                    <a:pt x="48" y="53"/>
                    <a:pt x="56" y="44"/>
                    <a:pt x="56" y="45"/>
                  </a:cubicBezTo>
                  <a:cubicBezTo>
                    <a:pt x="56" y="44"/>
                    <a:pt x="57" y="43"/>
                    <a:pt x="58" y="42"/>
                  </a:cubicBezTo>
                  <a:cubicBezTo>
                    <a:pt x="62" y="43"/>
                    <a:pt x="65" y="45"/>
                    <a:pt x="69" y="47"/>
                  </a:cubicBezTo>
                  <a:cubicBezTo>
                    <a:pt x="73" y="49"/>
                    <a:pt x="80" y="48"/>
                    <a:pt x="83" y="45"/>
                  </a:cubicBezTo>
                  <a:cubicBezTo>
                    <a:pt x="89" y="47"/>
                    <a:pt x="96" y="42"/>
                    <a:pt x="97" y="36"/>
                  </a:cubicBezTo>
                  <a:cubicBezTo>
                    <a:pt x="108" y="41"/>
                    <a:pt x="120" y="27"/>
                    <a:pt x="111" y="18"/>
                  </a:cubicBezTo>
                  <a:close/>
                </a:path>
              </a:pathLst>
            </a:custGeom>
            <a:solidFill>
              <a:srgbClr val="8686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3453" y="2518"/>
              <a:ext cx="280" cy="173"/>
            </a:xfrm>
            <a:custGeom>
              <a:avLst/>
              <a:gdLst>
                <a:gd name="T0" fmla="*/ 107 w 118"/>
                <a:gd name="T1" fmla="*/ 2 h 73"/>
                <a:gd name="T2" fmla="*/ 102 w 118"/>
                <a:gd name="T3" fmla="*/ 3 h 73"/>
                <a:gd name="T4" fmla="*/ 62 w 118"/>
                <a:gd name="T5" fmla="*/ 59 h 73"/>
                <a:gd name="T6" fmla="*/ 1 w 118"/>
                <a:gd name="T7" fmla="*/ 49 h 73"/>
                <a:gd name="T8" fmla="*/ 0 w 118"/>
                <a:gd name="T9" fmla="*/ 50 h 73"/>
                <a:gd name="T10" fmla="*/ 67 w 118"/>
                <a:gd name="T11" fmla="*/ 62 h 73"/>
                <a:gd name="T12" fmla="*/ 107 w 118"/>
                <a:gd name="T13" fmla="*/ 2 h 73"/>
              </a:gdLst>
              <a:ahLst/>
              <a:cxnLst>
                <a:cxn ang="0">
                  <a:pos x="T0" y="T1"/>
                </a:cxn>
                <a:cxn ang="0">
                  <a:pos x="T2" y="T3"/>
                </a:cxn>
                <a:cxn ang="0">
                  <a:pos x="T4" y="T5"/>
                </a:cxn>
                <a:cxn ang="0">
                  <a:pos x="T6" y="T7"/>
                </a:cxn>
                <a:cxn ang="0">
                  <a:pos x="T8" y="T9"/>
                </a:cxn>
                <a:cxn ang="0">
                  <a:pos x="T10" y="T11"/>
                </a:cxn>
                <a:cxn ang="0">
                  <a:pos x="T12" y="T13"/>
                </a:cxn>
              </a:cxnLst>
              <a:rect l="0" t="0" r="r" b="b"/>
              <a:pathLst>
                <a:path w="118" h="73">
                  <a:moveTo>
                    <a:pt x="107" y="2"/>
                  </a:moveTo>
                  <a:cubicBezTo>
                    <a:pt x="106" y="0"/>
                    <a:pt x="102" y="1"/>
                    <a:pt x="102" y="3"/>
                  </a:cubicBezTo>
                  <a:cubicBezTo>
                    <a:pt x="107" y="33"/>
                    <a:pt x="89" y="50"/>
                    <a:pt x="62" y="59"/>
                  </a:cubicBezTo>
                  <a:cubicBezTo>
                    <a:pt x="39" y="66"/>
                    <a:pt x="20" y="62"/>
                    <a:pt x="1" y="49"/>
                  </a:cubicBezTo>
                  <a:cubicBezTo>
                    <a:pt x="1" y="48"/>
                    <a:pt x="0" y="49"/>
                    <a:pt x="0" y="50"/>
                  </a:cubicBezTo>
                  <a:cubicBezTo>
                    <a:pt x="9" y="73"/>
                    <a:pt x="49" y="68"/>
                    <a:pt x="67" y="62"/>
                  </a:cubicBezTo>
                  <a:cubicBezTo>
                    <a:pt x="92" y="55"/>
                    <a:pt x="118" y="30"/>
                    <a:pt x="107"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3377" y="2438"/>
              <a:ext cx="64" cy="61"/>
            </a:xfrm>
            <a:custGeom>
              <a:avLst/>
              <a:gdLst>
                <a:gd name="T0" fmla="*/ 23 w 27"/>
                <a:gd name="T1" fmla="*/ 11 h 26"/>
                <a:gd name="T2" fmla="*/ 17 w 27"/>
                <a:gd name="T3" fmla="*/ 8 h 26"/>
                <a:gd name="T4" fmla="*/ 16 w 27"/>
                <a:gd name="T5" fmla="*/ 8 h 26"/>
                <a:gd name="T6" fmla="*/ 15 w 27"/>
                <a:gd name="T7" fmla="*/ 6 h 26"/>
                <a:gd name="T8" fmla="*/ 13 w 27"/>
                <a:gd name="T9" fmla="*/ 6 h 26"/>
                <a:gd name="T10" fmla="*/ 13 w 27"/>
                <a:gd name="T11" fmla="*/ 6 h 26"/>
                <a:gd name="T12" fmla="*/ 12 w 27"/>
                <a:gd name="T13" fmla="*/ 3 h 26"/>
                <a:gd name="T14" fmla="*/ 7 w 27"/>
                <a:gd name="T15" fmla="*/ 3 h 26"/>
                <a:gd name="T16" fmla="*/ 7 w 27"/>
                <a:gd name="T17" fmla="*/ 4 h 26"/>
                <a:gd name="T18" fmla="*/ 3 w 27"/>
                <a:gd name="T19" fmla="*/ 12 h 26"/>
                <a:gd name="T20" fmla="*/ 2 w 27"/>
                <a:gd name="T21" fmla="*/ 15 h 26"/>
                <a:gd name="T22" fmla="*/ 5 w 27"/>
                <a:gd name="T23" fmla="*/ 21 h 26"/>
                <a:gd name="T24" fmla="*/ 5 w 27"/>
                <a:gd name="T25" fmla="*/ 22 h 26"/>
                <a:gd name="T26" fmla="*/ 5 w 27"/>
                <a:gd name="T27" fmla="*/ 24 h 26"/>
                <a:gd name="T28" fmla="*/ 7 w 27"/>
                <a:gd name="T29" fmla="*/ 26 h 26"/>
                <a:gd name="T30" fmla="*/ 14 w 27"/>
                <a:gd name="T31" fmla="*/ 24 h 26"/>
                <a:gd name="T32" fmla="*/ 14 w 27"/>
                <a:gd name="T33" fmla="*/ 24 h 26"/>
                <a:gd name="T34" fmla="*/ 17 w 27"/>
                <a:gd name="T35" fmla="*/ 23 h 26"/>
                <a:gd name="T36" fmla="*/ 23 w 27"/>
                <a:gd name="T37"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6">
                  <a:moveTo>
                    <a:pt x="23" y="11"/>
                  </a:moveTo>
                  <a:cubicBezTo>
                    <a:pt x="22" y="8"/>
                    <a:pt x="19" y="8"/>
                    <a:pt x="17" y="8"/>
                  </a:cubicBezTo>
                  <a:cubicBezTo>
                    <a:pt x="16" y="8"/>
                    <a:pt x="16" y="8"/>
                    <a:pt x="16" y="8"/>
                  </a:cubicBezTo>
                  <a:cubicBezTo>
                    <a:pt x="16" y="7"/>
                    <a:pt x="16" y="6"/>
                    <a:pt x="15" y="6"/>
                  </a:cubicBezTo>
                  <a:cubicBezTo>
                    <a:pt x="15" y="5"/>
                    <a:pt x="14" y="6"/>
                    <a:pt x="13" y="6"/>
                  </a:cubicBezTo>
                  <a:cubicBezTo>
                    <a:pt x="13" y="6"/>
                    <a:pt x="13" y="6"/>
                    <a:pt x="13" y="6"/>
                  </a:cubicBezTo>
                  <a:cubicBezTo>
                    <a:pt x="12" y="5"/>
                    <a:pt x="12" y="3"/>
                    <a:pt x="12" y="3"/>
                  </a:cubicBezTo>
                  <a:cubicBezTo>
                    <a:pt x="12" y="0"/>
                    <a:pt x="7" y="0"/>
                    <a:pt x="7" y="3"/>
                  </a:cubicBezTo>
                  <a:cubicBezTo>
                    <a:pt x="7" y="3"/>
                    <a:pt x="7" y="4"/>
                    <a:pt x="7" y="4"/>
                  </a:cubicBezTo>
                  <a:cubicBezTo>
                    <a:pt x="5" y="6"/>
                    <a:pt x="4" y="10"/>
                    <a:pt x="3" y="12"/>
                  </a:cubicBezTo>
                  <a:cubicBezTo>
                    <a:pt x="2" y="13"/>
                    <a:pt x="2" y="14"/>
                    <a:pt x="2" y="15"/>
                  </a:cubicBezTo>
                  <a:cubicBezTo>
                    <a:pt x="0" y="18"/>
                    <a:pt x="2" y="20"/>
                    <a:pt x="5" y="21"/>
                  </a:cubicBezTo>
                  <a:cubicBezTo>
                    <a:pt x="5" y="22"/>
                    <a:pt x="5" y="22"/>
                    <a:pt x="5" y="22"/>
                  </a:cubicBezTo>
                  <a:cubicBezTo>
                    <a:pt x="5" y="23"/>
                    <a:pt x="5" y="24"/>
                    <a:pt x="5" y="24"/>
                  </a:cubicBezTo>
                  <a:cubicBezTo>
                    <a:pt x="5" y="25"/>
                    <a:pt x="6" y="26"/>
                    <a:pt x="7" y="26"/>
                  </a:cubicBezTo>
                  <a:cubicBezTo>
                    <a:pt x="9" y="26"/>
                    <a:pt x="11" y="25"/>
                    <a:pt x="14" y="24"/>
                  </a:cubicBezTo>
                  <a:cubicBezTo>
                    <a:pt x="14" y="24"/>
                    <a:pt x="14" y="24"/>
                    <a:pt x="14" y="24"/>
                  </a:cubicBezTo>
                  <a:cubicBezTo>
                    <a:pt x="15" y="24"/>
                    <a:pt x="16" y="24"/>
                    <a:pt x="17" y="23"/>
                  </a:cubicBezTo>
                  <a:cubicBezTo>
                    <a:pt x="22" y="21"/>
                    <a:pt x="27" y="17"/>
                    <a:pt x="23" y="1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3590" y="2345"/>
              <a:ext cx="55" cy="64"/>
            </a:xfrm>
            <a:custGeom>
              <a:avLst/>
              <a:gdLst>
                <a:gd name="T0" fmla="*/ 20 w 23"/>
                <a:gd name="T1" fmla="*/ 10 h 27"/>
                <a:gd name="T2" fmla="*/ 20 w 23"/>
                <a:gd name="T3" fmla="*/ 3 h 27"/>
                <a:gd name="T4" fmla="*/ 16 w 23"/>
                <a:gd name="T5" fmla="*/ 2 h 27"/>
                <a:gd name="T6" fmla="*/ 15 w 23"/>
                <a:gd name="T7" fmla="*/ 3 h 27"/>
                <a:gd name="T8" fmla="*/ 11 w 23"/>
                <a:gd name="T9" fmla="*/ 2 h 27"/>
                <a:gd name="T10" fmla="*/ 11 w 23"/>
                <a:gd name="T11" fmla="*/ 2 h 27"/>
                <a:gd name="T12" fmla="*/ 9 w 23"/>
                <a:gd name="T13" fmla="*/ 4 h 27"/>
                <a:gd name="T14" fmla="*/ 9 w 23"/>
                <a:gd name="T15" fmla="*/ 5 h 27"/>
                <a:gd name="T16" fmla="*/ 1 w 23"/>
                <a:gd name="T17" fmla="*/ 15 h 27"/>
                <a:gd name="T18" fmla="*/ 3 w 23"/>
                <a:gd name="T19" fmla="*/ 19 h 27"/>
                <a:gd name="T20" fmla="*/ 5 w 23"/>
                <a:gd name="T21" fmla="*/ 18 h 27"/>
                <a:gd name="T22" fmla="*/ 5 w 23"/>
                <a:gd name="T23" fmla="*/ 21 h 27"/>
                <a:gd name="T24" fmla="*/ 9 w 23"/>
                <a:gd name="T25" fmla="*/ 23 h 27"/>
                <a:gd name="T26" fmla="*/ 10 w 23"/>
                <a:gd name="T27" fmla="*/ 22 h 27"/>
                <a:gd name="T28" fmla="*/ 11 w 23"/>
                <a:gd name="T29" fmla="*/ 25 h 27"/>
                <a:gd name="T30" fmla="*/ 15 w 23"/>
                <a:gd name="T31" fmla="*/ 25 h 27"/>
                <a:gd name="T32" fmla="*/ 16 w 23"/>
                <a:gd name="T33" fmla="*/ 23 h 27"/>
                <a:gd name="T34" fmla="*/ 21 w 23"/>
                <a:gd name="T35" fmla="*/ 24 h 27"/>
                <a:gd name="T36" fmla="*/ 23 w 23"/>
                <a:gd name="T37" fmla="*/ 21 h 27"/>
                <a:gd name="T38" fmla="*/ 20 w 23"/>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27">
                  <a:moveTo>
                    <a:pt x="20" y="10"/>
                  </a:moveTo>
                  <a:cubicBezTo>
                    <a:pt x="20" y="8"/>
                    <a:pt x="20" y="6"/>
                    <a:pt x="20" y="3"/>
                  </a:cubicBezTo>
                  <a:cubicBezTo>
                    <a:pt x="20" y="1"/>
                    <a:pt x="18" y="1"/>
                    <a:pt x="16" y="2"/>
                  </a:cubicBezTo>
                  <a:cubicBezTo>
                    <a:pt x="16" y="2"/>
                    <a:pt x="16" y="2"/>
                    <a:pt x="15" y="3"/>
                  </a:cubicBezTo>
                  <a:cubicBezTo>
                    <a:pt x="15" y="1"/>
                    <a:pt x="12" y="0"/>
                    <a:pt x="11" y="2"/>
                  </a:cubicBezTo>
                  <a:cubicBezTo>
                    <a:pt x="11" y="2"/>
                    <a:pt x="11" y="2"/>
                    <a:pt x="11" y="2"/>
                  </a:cubicBezTo>
                  <a:cubicBezTo>
                    <a:pt x="10" y="2"/>
                    <a:pt x="9" y="2"/>
                    <a:pt x="9" y="4"/>
                  </a:cubicBezTo>
                  <a:cubicBezTo>
                    <a:pt x="9" y="4"/>
                    <a:pt x="9" y="4"/>
                    <a:pt x="9" y="5"/>
                  </a:cubicBezTo>
                  <a:cubicBezTo>
                    <a:pt x="6" y="8"/>
                    <a:pt x="4" y="11"/>
                    <a:pt x="1" y="15"/>
                  </a:cubicBezTo>
                  <a:cubicBezTo>
                    <a:pt x="0" y="16"/>
                    <a:pt x="1" y="19"/>
                    <a:pt x="3" y="19"/>
                  </a:cubicBezTo>
                  <a:cubicBezTo>
                    <a:pt x="4" y="18"/>
                    <a:pt x="4" y="18"/>
                    <a:pt x="5" y="18"/>
                  </a:cubicBezTo>
                  <a:cubicBezTo>
                    <a:pt x="5" y="19"/>
                    <a:pt x="5" y="20"/>
                    <a:pt x="5" y="21"/>
                  </a:cubicBezTo>
                  <a:cubicBezTo>
                    <a:pt x="5" y="23"/>
                    <a:pt x="8" y="25"/>
                    <a:pt x="9" y="23"/>
                  </a:cubicBezTo>
                  <a:cubicBezTo>
                    <a:pt x="10" y="23"/>
                    <a:pt x="10" y="23"/>
                    <a:pt x="10" y="22"/>
                  </a:cubicBezTo>
                  <a:cubicBezTo>
                    <a:pt x="10" y="23"/>
                    <a:pt x="10" y="24"/>
                    <a:pt x="11" y="25"/>
                  </a:cubicBezTo>
                  <a:cubicBezTo>
                    <a:pt x="11" y="27"/>
                    <a:pt x="14" y="27"/>
                    <a:pt x="15" y="25"/>
                  </a:cubicBezTo>
                  <a:cubicBezTo>
                    <a:pt x="15" y="24"/>
                    <a:pt x="15" y="24"/>
                    <a:pt x="16" y="23"/>
                  </a:cubicBezTo>
                  <a:cubicBezTo>
                    <a:pt x="17" y="23"/>
                    <a:pt x="19" y="23"/>
                    <a:pt x="21" y="24"/>
                  </a:cubicBezTo>
                  <a:cubicBezTo>
                    <a:pt x="22" y="24"/>
                    <a:pt x="23" y="23"/>
                    <a:pt x="23" y="21"/>
                  </a:cubicBezTo>
                  <a:cubicBezTo>
                    <a:pt x="22" y="19"/>
                    <a:pt x="22" y="14"/>
                    <a:pt x="20" y="1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3574" y="2978"/>
              <a:ext cx="431" cy="183"/>
            </a:xfrm>
            <a:custGeom>
              <a:avLst/>
              <a:gdLst>
                <a:gd name="T0" fmla="*/ 177 w 182"/>
                <a:gd name="T1" fmla="*/ 1 h 77"/>
                <a:gd name="T2" fmla="*/ 80 w 182"/>
                <a:gd name="T3" fmla="*/ 41 h 77"/>
                <a:gd name="T4" fmla="*/ 1 w 182"/>
                <a:gd name="T5" fmla="*/ 75 h 77"/>
                <a:gd name="T6" fmla="*/ 2 w 182"/>
                <a:gd name="T7" fmla="*/ 76 h 77"/>
                <a:gd name="T8" fmla="*/ 89 w 182"/>
                <a:gd name="T9" fmla="*/ 43 h 77"/>
                <a:gd name="T10" fmla="*/ 179 w 182"/>
                <a:gd name="T11" fmla="*/ 5 h 77"/>
                <a:gd name="T12" fmla="*/ 177 w 182"/>
                <a:gd name="T13" fmla="*/ 1 h 77"/>
              </a:gdLst>
              <a:ahLst/>
              <a:cxnLst>
                <a:cxn ang="0">
                  <a:pos x="T0" y="T1"/>
                </a:cxn>
                <a:cxn ang="0">
                  <a:pos x="T2" y="T3"/>
                </a:cxn>
                <a:cxn ang="0">
                  <a:pos x="T4" y="T5"/>
                </a:cxn>
                <a:cxn ang="0">
                  <a:pos x="T6" y="T7"/>
                </a:cxn>
                <a:cxn ang="0">
                  <a:pos x="T8" y="T9"/>
                </a:cxn>
                <a:cxn ang="0">
                  <a:pos x="T10" y="T11"/>
                </a:cxn>
                <a:cxn ang="0">
                  <a:pos x="T12" y="T13"/>
                </a:cxn>
              </a:cxnLst>
              <a:rect l="0" t="0" r="r" b="b"/>
              <a:pathLst>
                <a:path w="182" h="77">
                  <a:moveTo>
                    <a:pt x="177" y="1"/>
                  </a:moveTo>
                  <a:cubicBezTo>
                    <a:pt x="146" y="17"/>
                    <a:pt x="113" y="29"/>
                    <a:pt x="80" y="41"/>
                  </a:cubicBezTo>
                  <a:cubicBezTo>
                    <a:pt x="55" y="49"/>
                    <a:pt x="22" y="57"/>
                    <a:pt x="1" y="75"/>
                  </a:cubicBezTo>
                  <a:cubicBezTo>
                    <a:pt x="0" y="76"/>
                    <a:pt x="1" y="77"/>
                    <a:pt x="2" y="76"/>
                  </a:cubicBezTo>
                  <a:cubicBezTo>
                    <a:pt x="31" y="67"/>
                    <a:pt x="60" y="53"/>
                    <a:pt x="89" y="43"/>
                  </a:cubicBezTo>
                  <a:cubicBezTo>
                    <a:pt x="120" y="32"/>
                    <a:pt x="152" y="23"/>
                    <a:pt x="179" y="5"/>
                  </a:cubicBezTo>
                  <a:cubicBezTo>
                    <a:pt x="182" y="4"/>
                    <a:pt x="179" y="0"/>
                    <a:pt x="177" y="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p:nvPr/>
          </p:nvSpPr>
          <p:spPr bwMode="auto">
            <a:xfrm>
              <a:off x="4430" y="2506"/>
              <a:ext cx="199" cy="109"/>
            </a:xfrm>
            <a:custGeom>
              <a:avLst/>
              <a:gdLst>
                <a:gd name="T0" fmla="*/ 70 w 84"/>
                <a:gd name="T1" fmla="*/ 2 h 46"/>
                <a:gd name="T2" fmla="*/ 66 w 84"/>
                <a:gd name="T3" fmla="*/ 3 h 46"/>
                <a:gd name="T4" fmla="*/ 65 w 84"/>
                <a:gd name="T5" fmla="*/ 31 h 46"/>
                <a:gd name="T6" fmla="*/ 43 w 84"/>
                <a:gd name="T7" fmla="*/ 40 h 46"/>
                <a:gd name="T8" fmla="*/ 20 w 84"/>
                <a:gd name="T9" fmla="*/ 40 h 46"/>
                <a:gd name="T10" fmla="*/ 7 w 84"/>
                <a:gd name="T11" fmla="*/ 37 h 46"/>
                <a:gd name="T12" fmla="*/ 5 w 84"/>
                <a:gd name="T13" fmla="*/ 36 h 46"/>
                <a:gd name="T14" fmla="*/ 41 w 84"/>
                <a:gd name="T15" fmla="*/ 45 h 46"/>
                <a:gd name="T16" fmla="*/ 70 w 84"/>
                <a:gd name="T1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46">
                  <a:moveTo>
                    <a:pt x="70" y="2"/>
                  </a:moveTo>
                  <a:cubicBezTo>
                    <a:pt x="69" y="0"/>
                    <a:pt x="66" y="1"/>
                    <a:pt x="66" y="3"/>
                  </a:cubicBezTo>
                  <a:cubicBezTo>
                    <a:pt x="67" y="13"/>
                    <a:pt x="72" y="22"/>
                    <a:pt x="65" y="31"/>
                  </a:cubicBezTo>
                  <a:cubicBezTo>
                    <a:pt x="60" y="37"/>
                    <a:pt x="50" y="40"/>
                    <a:pt x="43" y="40"/>
                  </a:cubicBezTo>
                  <a:cubicBezTo>
                    <a:pt x="35" y="41"/>
                    <a:pt x="27" y="41"/>
                    <a:pt x="20" y="40"/>
                  </a:cubicBezTo>
                  <a:cubicBezTo>
                    <a:pt x="19" y="40"/>
                    <a:pt x="7" y="37"/>
                    <a:pt x="7" y="37"/>
                  </a:cubicBezTo>
                  <a:cubicBezTo>
                    <a:pt x="7" y="36"/>
                    <a:pt x="6" y="35"/>
                    <a:pt x="5" y="36"/>
                  </a:cubicBezTo>
                  <a:cubicBezTo>
                    <a:pt x="0" y="43"/>
                    <a:pt x="39" y="46"/>
                    <a:pt x="41" y="45"/>
                  </a:cubicBezTo>
                  <a:cubicBezTo>
                    <a:pt x="63" y="44"/>
                    <a:pt x="84" y="25"/>
                    <a:pt x="70"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4389" y="2468"/>
              <a:ext cx="43" cy="62"/>
            </a:xfrm>
            <a:custGeom>
              <a:avLst/>
              <a:gdLst>
                <a:gd name="T0" fmla="*/ 17 w 18"/>
                <a:gd name="T1" fmla="*/ 6 h 26"/>
                <a:gd name="T2" fmla="*/ 17 w 18"/>
                <a:gd name="T3" fmla="*/ 5 h 26"/>
                <a:gd name="T4" fmla="*/ 17 w 18"/>
                <a:gd name="T5" fmla="*/ 4 h 26"/>
                <a:gd name="T6" fmla="*/ 17 w 18"/>
                <a:gd name="T7" fmla="*/ 4 h 26"/>
                <a:gd name="T8" fmla="*/ 17 w 18"/>
                <a:gd name="T9" fmla="*/ 4 h 26"/>
                <a:gd name="T10" fmla="*/ 17 w 18"/>
                <a:gd name="T11" fmla="*/ 3 h 26"/>
                <a:gd name="T12" fmla="*/ 17 w 18"/>
                <a:gd name="T13" fmla="*/ 2 h 26"/>
                <a:gd name="T14" fmla="*/ 17 w 18"/>
                <a:gd name="T15" fmla="*/ 2 h 26"/>
                <a:gd name="T16" fmla="*/ 17 w 18"/>
                <a:gd name="T17" fmla="*/ 1 h 26"/>
                <a:gd name="T18" fmla="*/ 14 w 18"/>
                <a:gd name="T19" fmla="*/ 0 h 26"/>
                <a:gd name="T20" fmla="*/ 12 w 18"/>
                <a:gd name="T21" fmla="*/ 6 h 26"/>
                <a:gd name="T22" fmla="*/ 12 w 18"/>
                <a:gd name="T23" fmla="*/ 6 h 26"/>
                <a:gd name="T24" fmla="*/ 11 w 18"/>
                <a:gd name="T25" fmla="*/ 6 h 26"/>
                <a:gd name="T26" fmla="*/ 11 w 18"/>
                <a:gd name="T27" fmla="*/ 6 h 26"/>
                <a:gd name="T28" fmla="*/ 8 w 18"/>
                <a:gd name="T29" fmla="*/ 6 h 26"/>
                <a:gd name="T30" fmla="*/ 8 w 18"/>
                <a:gd name="T31" fmla="*/ 6 h 26"/>
                <a:gd name="T32" fmla="*/ 5 w 18"/>
                <a:gd name="T33" fmla="*/ 6 h 26"/>
                <a:gd name="T34" fmla="*/ 5 w 18"/>
                <a:gd name="T35" fmla="*/ 6 h 26"/>
                <a:gd name="T36" fmla="*/ 4 w 18"/>
                <a:gd name="T37" fmla="*/ 6 h 26"/>
                <a:gd name="T38" fmla="*/ 2 w 18"/>
                <a:gd name="T39" fmla="*/ 8 h 26"/>
                <a:gd name="T40" fmla="*/ 0 w 18"/>
                <a:gd name="T41" fmla="*/ 14 h 26"/>
                <a:gd name="T42" fmla="*/ 2 w 18"/>
                <a:gd name="T43" fmla="*/ 16 h 26"/>
                <a:gd name="T44" fmla="*/ 5 w 18"/>
                <a:gd name="T45" fmla="*/ 16 h 26"/>
                <a:gd name="T46" fmla="*/ 4 w 18"/>
                <a:gd name="T47" fmla="*/ 20 h 26"/>
                <a:gd name="T48" fmla="*/ 4 w 18"/>
                <a:gd name="T49" fmla="*/ 22 h 26"/>
                <a:gd name="T50" fmla="*/ 13 w 18"/>
                <a:gd name="T51" fmla="*/ 26 h 26"/>
                <a:gd name="T52" fmla="*/ 14 w 18"/>
                <a:gd name="T53" fmla="*/ 24 h 26"/>
                <a:gd name="T54" fmla="*/ 15 w 18"/>
                <a:gd name="T55" fmla="*/ 20 h 26"/>
                <a:gd name="T56" fmla="*/ 16 w 18"/>
                <a:gd name="T57" fmla="*/ 14 h 26"/>
                <a:gd name="T58" fmla="*/ 17 w 18"/>
                <a:gd name="T59" fmla="*/ 10 h 26"/>
                <a:gd name="T60" fmla="*/ 18 w 18"/>
                <a:gd name="T61" fmla="*/ 8 h 26"/>
                <a:gd name="T62" fmla="*/ 17 w 18"/>
                <a:gd name="T6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26">
                  <a:moveTo>
                    <a:pt x="17" y="6"/>
                  </a:moveTo>
                  <a:cubicBezTo>
                    <a:pt x="17" y="6"/>
                    <a:pt x="17" y="5"/>
                    <a:pt x="17" y="5"/>
                  </a:cubicBezTo>
                  <a:cubicBezTo>
                    <a:pt x="17" y="4"/>
                    <a:pt x="17" y="4"/>
                    <a:pt x="17" y="4"/>
                  </a:cubicBezTo>
                  <a:cubicBezTo>
                    <a:pt x="17" y="4"/>
                    <a:pt x="17" y="4"/>
                    <a:pt x="17" y="4"/>
                  </a:cubicBezTo>
                  <a:cubicBezTo>
                    <a:pt x="17" y="4"/>
                    <a:pt x="17" y="4"/>
                    <a:pt x="17" y="4"/>
                  </a:cubicBezTo>
                  <a:cubicBezTo>
                    <a:pt x="17" y="4"/>
                    <a:pt x="17" y="3"/>
                    <a:pt x="17" y="3"/>
                  </a:cubicBezTo>
                  <a:cubicBezTo>
                    <a:pt x="17" y="3"/>
                    <a:pt x="17" y="3"/>
                    <a:pt x="17" y="2"/>
                  </a:cubicBezTo>
                  <a:cubicBezTo>
                    <a:pt x="17" y="2"/>
                    <a:pt x="17" y="2"/>
                    <a:pt x="17" y="2"/>
                  </a:cubicBezTo>
                  <a:cubicBezTo>
                    <a:pt x="17" y="2"/>
                    <a:pt x="17" y="2"/>
                    <a:pt x="17" y="1"/>
                  </a:cubicBezTo>
                  <a:cubicBezTo>
                    <a:pt x="17" y="0"/>
                    <a:pt x="15" y="0"/>
                    <a:pt x="14" y="0"/>
                  </a:cubicBezTo>
                  <a:cubicBezTo>
                    <a:pt x="13" y="1"/>
                    <a:pt x="12" y="4"/>
                    <a:pt x="12" y="6"/>
                  </a:cubicBezTo>
                  <a:cubicBezTo>
                    <a:pt x="12" y="6"/>
                    <a:pt x="12" y="6"/>
                    <a:pt x="12" y="6"/>
                  </a:cubicBezTo>
                  <a:cubicBezTo>
                    <a:pt x="12" y="6"/>
                    <a:pt x="12" y="6"/>
                    <a:pt x="11" y="6"/>
                  </a:cubicBezTo>
                  <a:cubicBezTo>
                    <a:pt x="11" y="6"/>
                    <a:pt x="11" y="6"/>
                    <a:pt x="11" y="6"/>
                  </a:cubicBezTo>
                  <a:cubicBezTo>
                    <a:pt x="10" y="5"/>
                    <a:pt x="9" y="5"/>
                    <a:pt x="8" y="6"/>
                  </a:cubicBezTo>
                  <a:cubicBezTo>
                    <a:pt x="8" y="6"/>
                    <a:pt x="8" y="6"/>
                    <a:pt x="8" y="6"/>
                  </a:cubicBezTo>
                  <a:cubicBezTo>
                    <a:pt x="7" y="6"/>
                    <a:pt x="6" y="6"/>
                    <a:pt x="5" y="6"/>
                  </a:cubicBezTo>
                  <a:cubicBezTo>
                    <a:pt x="5" y="6"/>
                    <a:pt x="5" y="6"/>
                    <a:pt x="5" y="6"/>
                  </a:cubicBezTo>
                  <a:cubicBezTo>
                    <a:pt x="4" y="6"/>
                    <a:pt x="4" y="6"/>
                    <a:pt x="4" y="6"/>
                  </a:cubicBezTo>
                  <a:cubicBezTo>
                    <a:pt x="3" y="6"/>
                    <a:pt x="2" y="7"/>
                    <a:pt x="2" y="8"/>
                  </a:cubicBezTo>
                  <a:cubicBezTo>
                    <a:pt x="1" y="10"/>
                    <a:pt x="0" y="11"/>
                    <a:pt x="0" y="14"/>
                  </a:cubicBezTo>
                  <a:cubicBezTo>
                    <a:pt x="0" y="15"/>
                    <a:pt x="1" y="16"/>
                    <a:pt x="2" y="16"/>
                  </a:cubicBezTo>
                  <a:cubicBezTo>
                    <a:pt x="3" y="16"/>
                    <a:pt x="4" y="16"/>
                    <a:pt x="5" y="16"/>
                  </a:cubicBezTo>
                  <a:cubicBezTo>
                    <a:pt x="5" y="17"/>
                    <a:pt x="5" y="19"/>
                    <a:pt x="4" y="20"/>
                  </a:cubicBezTo>
                  <a:cubicBezTo>
                    <a:pt x="4" y="21"/>
                    <a:pt x="4" y="22"/>
                    <a:pt x="4" y="22"/>
                  </a:cubicBezTo>
                  <a:cubicBezTo>
                    <a:pt x="5" y="26"/>
                    <a:pt x="10" y="26"/>
                    <a:pt x="13" y="26"/>
                  </a:cubicBezTo>
                  <a:cubicBezTo>
                    <a:pt x="14" y="25"/>
                    <a:pt x="14" y="25"/>
                    <a:pt x="14" y="24"/>
                  </a:cubicBezTo>
                  <a:cubicBezTo>
                    <a:pt x="14" y="23"/>
                    <a:pt x="15" y="21"/>
                    <a:pt x="15" y="20"/>
                  </a:cubicBezTo>
                  <a:cubicBezTo>
                    <a:pt x="17" y="19"/>
                    <a:pt x="17" y="17"/>
                    <a:pt x="16" y="14"/>
                  </a:cubicBezTo>
                  <a:cubicBezTo>
                    <a:pt x="16" y="13"/>
                    <a:pt x="17" y="12"/>
                    <a:pt x="17" y="10"/>
                  </a:cubicBezTo>
                  <a:cubicBezTo>
                    <a:pt x="18" y="10"/>
                    <a:pt x="18" y="9"/>
                    <a:pt x="18" y="8"/>
                  </a:cubicBezTo>
                  <a:cubicBezTo>
                    <a:pt x="18" y="8"/>
                    <a:pt x="18" y="7"/>
                    <a:pt x="17"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4510" y="2421"/>
              <a:ext cx="50" cy="59"/>
            </a:xfrm>
            <a:custGeom>
              <a:avLst/>
              <a:gdLst>
                <a:gd name="T0" fmla="*/ 19 w 21"/>
                <a:gd name="T1" fmla="*/ 6 h 25"/>
                <a:gd name="T2" fmla="*/ 13 w 21"/>
                <a:gd name="T3" fmla="*/ 4 h 25"/>
                <a:gd name="T4" fmla="*/ 11 w 21"/>
                <a:gd name="T5" fmla="*/ 3 h 25"/>
                <a:gd name="T6" fmla="*/ 11 w 21"/>
                <a:gd name="T7" fmla="*/ 3 h 25"/>
                <a:gd name="T8" fmla="*/ 10 w 21"/>
                <a:gd name="T9" fmla="*/ 3 h 25"/>
                <a:gd name="T10" fmla="*/ 9 w 21"/>
                <a:gd name="T11" fmla="*/ 2 h 25"/>
                <a:gd name="T12" fmla="*/ 7 w 21"/>
                <a:gd name="T13" fmla="*/ 3 h 25"/>
                <a:gd name="T14" fmla="*/ 7 w 21"/>
                <a:gd name="T15" fmla="*/ 5 h 25"/>
                <a:gd name="T16" fmla="*/ 6 w 21"/>
                <a:gd name="T17" fmla="*/ 5 h 25"/>
                <a:gd name="T18" fmla="*/ 5 w 21"/>
                <a:gd name="T19" fmla="*/ 8 h 25"/>
                <a:gd name="T20" fmla="*/ 4 w 21"/>
                <a:gd name="T21" fmla="*/ 8 h 25"/>
                <a:gd name="T22" fmla="*/ 2 w 21"/>
                <a:gd name="T23" fmla="*/ 10 h 25"/>
                <a:gd name="T24" fmla="*/ 2 w 21"/>
                <a:gd name="T25" fmla="*/ 12 h 25"/>
                <a:gd name="T26" fmla="*/ 4 w 21"/>
                <a:gd name="T27" fmla="*/ 14 h 25"/>
                <a:gd name="T28" fmla="*/ 5 w 21"/>
                <a:gd name="T29" fmla="*/ 14 h 25"/>
                <a:gd name="T30" fmla="*/ 5 w 21"/>
                <a:gd name="T31" fmla="*/ 14 h 25"/>
                <a:gd name="T32" fmla="*/ 8 w 21"/>
                <a:gd name="T33" fmla="*/ 20 h 25"/>
                <a:gd name="T34" fmla="*/ 10 w 21"/>
                <a:gd name="T35" fmla="*/ 21 h 25"/>
                <a:gd name="T36" fmla="*/ 15 w 21"/>
                <a:gd name="T37" fmla="*/ 23 h 25"/>
                <a:gd name="T38" fmla="*/ 15 w 21"/>
                <a:gd name="T39" fmla="*/ 23 h 25"/>
                <a:gd name="T40" fmla="*/ 15 w 21"/>
                <a:gd name="T41" fmla="*/ 23 h 25"/>
                <a:gd name="T42" fmla="*/ 19 w 21"/>
                <a:gd name="T43" fmla="*/ 16 h 25"/>
                <a:gd name="T44" fmla="*/ 21 w 21"/>
                <a:gd name="T45" fmla="*/ 8 h 25"/>
                <a:gd name="T46" fmla="*/ 19 w 21"/>
                <a:gd name="T4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25">
                  <a:moveTo>
                    <a:pt x="19" y="6"/>
                  </a:moveTo>
                  <a:cubicBezTo>
                    <a:pt x="18" y="5"/>
                    <a:pt x="15" y="5"/>
                    <a:pt x="13" y="4"/>
                  </a:cubicBezTo>
                  <a:cubicBezTo>
                    <a:pt x="13" y="3"/>
                    <a:pt x="12" y="3"/>
                    <a:pt x="11" y="3"/>
                  </a:cubicBezTo>
                  <a:cubicBezTo>
                    <a:pt x="11" y="3"/>
                    <a:pt x="11" y="3"/>
                    <a:pt x="11" y="3"/>
                  </a:cubicBezTo>
                  <a:cubicBezTo>
                    <a:pt x="10" y="3"/>
                    <a:pt x="10" y="3"/>
                    <a:pt x="10" y="3"/>
                  </a:cubicBezTo>
                  <a:cubicBezTo>
                    <a:pt x="10" y="2"/>
                    <a:pt x="9" y="2"/>
                    <a:pt x="9" y="2"/>
                  </a:cubicBezTo>
                  <a:cubicBezTo>
                    <a:pt x="9" y="0"/>
                    <a:pt x="6" y="1"/>
                    <a:pt x="7" y="3"/>
                  </a:cubicBezTo>
                  <a:cubicBezTo>
                    <a:pt x="7" y="3"/>
                    <a:pt x="7" y="4"/>
                    <a:pt x="7" y="5"/>
                  </a:cubicBezTo>
                  <a:cubicBezTo>
                    <a:pt x="7" y="5"/>
                    <a:pt x="7" y="5"/>
                    <a:pt x="6" y="5"/>
                  </a:cubicBezTo>
                  <a:cubicBezTo>
                    <a:pt x="5" y="5"/>
                    <a:pt x="5" y="7"/>
                    <a:pt x="5" y="8"/>
                  </a:cubicBezTo>
                  <a:cubicBezTo>
                    <a:pt x="5" y="8"/>
                    <a:pt x="4" y="8"/>
                    <a:pt x="4" y="8"/>
                  </a:cubicBezTo>
                  <a:cubicBezTo>
                    <a:pt x="4" y="9"/>
                    <a:pt x="3" y="10"/>
                    <a:pt x="2" y="10"/>
                  </a:cubicBezTo>
                  <a:cubicBezTo>
                    <a:pt x="2" y="11"/>
                    <a:pt x="1" y="13"/>
                    <a:pt x="2" y="12"/>
                  </a:cubicBezTo>
                  <a:cubicBezTo>
                    <a:pt x="0" y="13"/>
                    <a:pt x="3" y="16"/>
                    <a:pt x="4" y="14"/>
                  </a:cubicBezTo>
                  <a:cubicBezTo>
                    <a:pt x="3" y="15"/>
                    <a:pt x="5" y="14"/>
                    <a:pt x="5" y="14"/>
                  </a:cubicBezTo>
                  <a:cubicBezTo>
                    <a:pt x="5" y="14"/>
                    <a:pt x="5" y="14"/>
                    <a:pt x="5" y="14"/>
                  </a:cubicBezTo>
                  <a:cubicBezTo>
                    <a:pt x="6" y="16"/>
                    <a:pt x="6" y="18"/>
                    <a:pt x="8" y="20"/>
                  </a:cubicBezTo>
                  <a:cubicBezTo>
                    <a:pt x="8" y="21"/>
                    <a:pt x="9" y="21"/>
                    <a:pt x="10" y="21"/>
                  </a:cubicBezTo>
                  <a:cubicBezTo>
                    <a:pt x="11" y="23"/>
                    <a:pt x="12" y="25"/>
                    <a:pt x="15" y="23"/>
                  </a:cubicBezTo>
                  <a:cubicBezTo>
                    <a:pt x="15" y="23"/>
                    <a:pt x="15" y="23"/>
                    <a:pt x="15" y="23"/>
                  </a:cubicBezTo>
                  <a:cubicBezTo>
                    <a:pt x="15" y="23"/>
                    <a:pt x="15" y="23"/>
                    <a:pt x="15" y="23"/>
                  </a:cubicBezTo>
                  <a:cubicBezTo>
                    <a:pt x="17" y="22"/>
                    <a:pt x="18" y="18"/>
                    <a:pt x="19" y="16"/>
                  </a:cubicBezTo>
                  <a:cubicBezTo>
                    <a:pt x="20" y="13"/>
                    <a:pt x="20" y="11"/>
                    <a:pt x="21" y="8"/>
                  </a:cubicBezTo>
                  <a:cubicBezTo>
                    <a:pt x="21" y="7"/>
                    <a:pt x="20" y="6"/>
                    <a:pt x="19"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a:spLocks noEditPoints="1"/>
            </p:cNvSpPr>
            <p:nvPr/>
          </p:nvSpPr>
          <p:spPr bwMode="auto">
            <a:xfrm>
              <a:off x="3188" y="2205"/>
              <a:ext cx="1810" cy="1464"/>
            </a:xfrm>
            <a:custGeom>
              <a:avLst/>
              <a:gdLst>
                <a:gd name="T0" fmla="*/ 702 w 764"/>
                <a:gd name="T1" fmla="*/ 172 h 617"/>
                <a:gd name="T2" fmla="*/ 615 w 764"/>
                <a:gd name="T3" fmla="*/ 99 h 617"/>
                <a:gd name="T4" fmla="*/ 502 w 764"/>
                <a:gd name="T5" fmla="*/ 240 h 617"/>
                <a:gd name="T6" fmla="*/ 435 w 764"/>
                <a:gd name="T7" fmla="*/ 222 h 617"/>
                <a:gd name="T8" fmla="*/ 376 w 764"/>
                <a:gd name="T9" fmla="*/ 234 h 617"/>
                <a:gd name="T10" fmla="*/ 112 w 764"/>
                <a:gd name="T11" fmla="*/ 11 h 617"/>
                <a:gd name="T12" fmla="*/ 182 w 764"/>
                <a:gd name="T13" fmla="*/ 281 h 617"/>
                <a:gd name="T14" fmla="*/ 269 w 764"/>
                <a:gd name="T15" fmla="*/ 165 h 617"/>
                <a:gd name="T16" fmla="*/ 313 w 764"/>
                <a:gd name="T17" fmla="*/ 255 h 617"/>
                <a:gd name="T18" fmla="*/ 394 w 764"/>
                <a:gd name="T19" fmla="*/ 464 h 617"/>
                <a:gd name="T20" fmla="*/ 268 w 764"/>
                <a:gd name="T21" fmla="*/ 538 h 617"/>
                <a:gd name="T22" fmla="*/ 240 w 764"/>
                <a:gd name="T23" fmla="*/ 547 h 617"/>
                <a:gd name="T24" fmla="*/ 182 w 764"/>
                <a:gd name="T25" fmla="*/ 452 h 617"/>
                <a:gd name="T26" fmla="*/ 58 w 764"/>
                <a:gd name="T27" fmla="*/ 303 h 617"/>
                <a:gd name="T28" fmla="*/ 57 w 764"/>
                <a:gd name="T29" fmla="*/ 378 h 617"/>
                <a:gd name="T30" fmla="*/ 33 w 764"/>
                <a:gd name="T31" fmla="*/ 446 h 617"/>
                <a:gd name="T32" fmla="*/ 116 w 764"/>
                <a:gd name="T33" fmla="*/ 360 h 617"/>
                <a:gd name="T34" fmla="*/ 227 w 764"/>
                <a:gd name="T35" fmla="*/ 552 h 617"/>
                <a:gd name="T36" fmla="*/ 274 w 764"/>
                <a:gd name="T37" fmla="*/ 428 h 617"/>
                <a:gd name="T38" fmla="*/ 455 w 764"/>
                <a:gd name="T39" fmla="*/ 503 h 617"/>
                <a:gd name="T40" fmla="*/ 318 w 764"/>
                <a:gd name="T41" fmla="*/ 254 h 617"/>
                <a:gd name="T42" fmla="*/ 418 w 764"/>
                <a:gd name="T43" fmla="*/ 243 h 617"/>
                <a:gd name="T44" fmla="*/ 462 w 764"/>
                <a:gd name="T45" fmla="*/ 270 h 617"/>
                <a:gd name="T46" fmla="*/ 548 w 764"/>
                <a:gd name="T47" fmla="*/ 262 h 617"/>
                <a:gd name="T48" fmla="*/ 626 w 764"/>
                <a:gd name="T49" fmla="*/ 414 h 617"/>
                <a:gd name="T50" fmla="*/ 633 w 764"/>
                <a:gd name="T51" fmla="*/ 419 h 617"/>
                <a:gd name="T52" fmla="*/ 612 w 764"/>
                <a:gd name="T53" fmla="*/ 367 h 617"/>
                <a:gd name="T54" fmla="*/ 661 w 764"/>
                <a:gd name="T55" fmla="*/ 339 h 617"/>
                <a:gd name="T56" fmla="*/ 675 w 764"/>
                <a:gd name="T57" fmla="*/ 209 h 617"/>
                <a:gd name="T58" fmla="*/ 757 w 764"/>
                <a:gd name="T59" fmla="*/ 177 h 617"/>
                <a:gd name="T60" fmla="*/ 182 w 764"/>
                <a:gd name="T61" fmla="*/ 270 h 617"/>
                <a:gd name="T62" fmla="*/ 238 w 764"/>
                <a:gd name="T63" fmla="*/ 230 h 617"/>
                <a:gd name="T64" fmla="*/ 264 w 764"/>
                <a:gd name="T65" fmla="*/ 164 h 617"/>
                <a:gd name="T66" fmla="*/ 234 w 764"/>
                <a:gd name="T67" fmla="*/ 209 h 617"/>
                <a:gd name="T68" fmla="*/ 121 w 764"/>
                <a:gd name="T69" fmla="*/ 15 h 617"/>
                <a:gd name="T70" fmla="*/ 10 w 764"/>
                <a:gd name="T71" fmla="*/ 413 h 617"/>
                <a:gd name="T72" fmla="*/ 58 w 764"/>
                <a:gd name="T73" fmla="*/ 416 h 617"/>
                <a:gd name="T74" fmla="*/ 257 w 764"/>
                <a:gd name="T75" fmla="*/ 549 h 617"/>
                <a:gd name="T76" fmla="*/ 379 w 764"/>
                <a:gd name="T77" fmla="*/ 483 h 617"/>
                <a:gd name="T78" fmla="*/ 448 w 764"/>
                <a:gd name="T79" fmla="*/ 257 h 617"/>
                <a:gd name="T80" fmla="*/ 432 w 764"/>
                <a:gd name="T81" fmla="*/ 228 h 617"/>
                <a:gd name="T82" fmla="*/ 449 w 764"/>
                <a:gd name="T83" fmla="*/ 256 h 617"/>
                <a:gd name="T84" fmla="*/ 452 w 764"/>
                <a:gd name="T85" fmla="*/ 260 h 617"/>
                <a:gd name="T86" fmla="*/ 479 w 764"/>
                <a:gd name="T87" fmla="*/ 253 h 617"/>
                <a:gd name="T88" fmla="*/ 612 w 764"/>
                <a:gd name="T89" fmla="*/ 428 h 617"/>
                <a:gd name="T90" fmla="*/ 541 w 764"/>
                <a:gd name="T91" fmla="*/ 59 h 617"/>
                <a:gd name="T92" fmla="*/ 536 w 764"/>
                <a:gd name="T93" fmla="*/ 204 h 617"/>
                <a:gd name="T94" fmla="*/ 696 w 764"/>
                <a:gd name="T95" fmla="*/ 288 h 617"/>
                <a:gd name="T96" fmla="*/ 624 w 764"/>
                <a:gd name="T97" fmla="*/ 348 h 617"/>
                <a:gd name="T98" fmla="*/ 535 w 764"/>
                <a:gd name="T99" fmla="*/ 209 h 617"/>
                <a:gd name="T100" fmla="*/ 673 w 764"/>
                <a:gd name="T101" fmla="*/ 180 h 617"/>
                <a:gd name="T102" fmla="*/ 754 w 764"/>
                <a:gd name="T103" fmla="*/ 173 h 617"/>
                <a:gd name="T104" fmla="*/ 722 w 764"/>
                <a:gd name="T105" fmla="*/ 165 h 617"/>
                <a:gd name="T106" fmla="*/ 754 w 764"/>
                <a:gd name="T107" fmla="*/ 173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4" h="617">
                  <a:moveTo>
                    <a:pt x="748" y="146"/>
                  </a:moveTo>
                  <a:cubicBezTo>
                    <a:pt x="737" y="138"/>
                    <a:pt x="723" y="146"/>
                    <a:pt x="720" y="158"/>
                  </a:cubicBezTo>
                  <a:cubicBezTo>
                    <a:pt x="718" y="160"/>
                    <a:pt x="718" y="164"/>
                    <a:pt x="719" y="166"/>
                  </a:cubicBezTo>
                  <a:cubicBezTo>
                    <a:pt x="719" y="166"/>
                    <a:pt x="719" y="166"/>
                    <a:pt x="719" y="166"/>
                  </a:cubicBezTo>
                  <a:cubicBezTo>
                    <a:pt x="713" y="168"/>
                    <a:pt x="708" y="170"/>
                    <a:pt x="702" y="172"/>
                  </a:cubicBezTo>
                  <a:cubicBezTo>
                    <a:pt x="695" y="174"/>
                    <a:pt x="688" y="176"/>
                    <a:pt x="680" y="178"/>
                  </a:cubicBezTo>
                  <a:cubicBezTo>
                    <a:pt x="678" y="167"/>
                    <a:pt x="674" y="156"/>
                    <a:pt x="672" y="150"/>
                  </a:cubicBezTo>
                  <a:cubicBezTo>
                    <a:pt x="672" y="148"/>
                    <a:pt x="670" y="148"/>
                    <a:pt x="669" y="148"/>
                  </a:cubicBezTo>
                  <a:cubicBezTo>
                    <a:pt x="653" y="151"/>
                    <a:pt x="637" y="155"/>
                    <a:pt x="622" y="158"/>
                  </a:cubicBezTo>
                  <a:cubicBezTo>
                    <a:pt x="626" y="140"/>
                    <a:pt x="624" y="120"/>
                    <a:pt x="615" y="99"/>
                  </a:cubicBezTo>
                  <a:cubicBezTo>
                    <a:pt x="601" y="64"/>
                    <a:pt x="555" y="23"/>
                    <a:pt x="521" y="58"/>
                  </a:cubicBezTo>
                  <a:cubicBezTo>
                    <a:pt x="472" y="69"/>
                    <a:pt x="470" y="187"/>
                    <a:pt x="531" y="208"/>
                  </a:cubicBezTo>
                  <a:cubicBezTo>
                    <a:pt x="521" y="216"/>
                    <a:pt x="511" y="221"/>
                    <a:pt x="498" y="226"/>
                  </a:cubicBezTo>
                  <a:cubicBezTo>
                    <a:pt x="497" y="226"/>
                    <a:pt x="496" y="228"/>
                    <a:pt x="497" y="229"/>
                  </a:cubicBezTo>
                  <a:cubicBezTo>
                    <a:pt x="499" y="233"/>
                    <a:pt x="500" y="236"/>
                    <a:pt x="502" y="240"/>
                  </a:cubicBezTo>
                  <a:cubicBezTo>
                    <a:pt x="500" y="241"/>
                    <a:pt x="497" y="242"/>
                    <a:pt x="495" y="243"/>
                  </a:cubicBezTo>
                  <a:cubicBezTo>
                    <a:pt x="492" y="244"/>
                    <a:pt x="488" y="246"/>
                    <a:pt x="485" y="247"/>
                  </a:cubicBezTo>
                  <a:cubicBezTo>
                    <a:pt x="484" y="236"/>
                    <a:pt x="466" y="232"/>
                    <a:pt x="456" y="238"/>
                  </a:cubicBezTo>
                  <a:cubicBezTo>
                    <a:pt x="454" y="233"/>
                    <a:pt x="451" y="229"/>
                    <a:pt x="447" y="226"/>
                  </a:cubicBezTo>
                  <a:cubicBezTo>
                    <a:pt x="443" y="223"/>
                    <a:pt x="439" y="222"/>
                    <a:pt x="435" y="222"/>
                  </a:cubicBezTo>
                  <a:cubicBezTo>
                    <a:pt x="435" y="221"/>
                    <a:pt x="434" y="221"/>
                    <a:pt x="433" y="222"/>
                  </a:cubicBezTo>
                  <a:cubicBezTo>
                    <a:pt x="433" y="222"/>
                    <a:pt x="433" y="222"/>
                    <a:pt x="432" y="222"/>
                  </a:cubicBezTo>
                  <a:cubicBezTo>
                    <a:pt x="425" y="224"/>
                    <a:pt x="419" y="231"/>
                    <a:pt x="417" y="238"/>
                  </a:cubicBezTo>
                  <a:cubicBezTo>
                    <a:pt x="410" y="235"/>
                    <a:pt x="401" y="235"/>
                    <a:pt x="394" y="234"/>
                  </a:cubicBezTo>
                  <a:cubicBezTo>
                    <a:pt x="388" y="233"/>
                    <a:pt x="382" y="232"/>
                    <a:pt x="376" y="234"/>
                  </a:cubicBezTo>
                  <a:cubicBezTo>
                    <a:pt x="378" y="221"/>
                    <a:pt x="378" y="208"/>
                    <a:pt x="380" y="194"/>
                  </a:cubicBezTo>
                  <a:cubicBezTo>
                    <a:pt x="380" y="193"/>
                    <a:pt x="379" y="192"/>
                    <a:pt x="378" y="192"/>
                  </a:cubicBezTo>
                  <a:cubicBezTo>
                    <a:pt x="343" y="179"/>
                    <a:pt x="307" y="169"/>
                    <a:pt x="271" y="160"/>
                  </a:cubicBezTo>
                  <a:cubicBezTo>
                    <a:pt x="278" y="135"/>
                    <a:pt x="277" y="106"/>
                    <a:pt x="268" y="82"/>
                  </a:cubicBezTo>
                  <a:cubicBezTo>
                    <a:pt x="246" y="20"/>
                    <a:pt x="171" y="0"/>
                    <a:pt x="112" y="11"/>
                  </a:cubicBezTo>
                  <a:cubicBezTo>
                    <a:pt x="110" y="11"/>
                    <a:pt x="110" y="14"/>
                    <a:pt x="112" y="15"/>
                  </a:cubicBezTo>
                  <a:cubicBezTo>
                    <a:pt x="52" y="24"/>
                    <a:pt x="23" y="117"/>
                    <a:pt x="47" y="166"/>
                  </a:cubicBezTo>
                  <a:cubicBezTo>
                    <a:pt x="65" y="202"/>
                    <a:pt x="100" y="226"/>
                    <a:pt x="138" y="234"/>
                  </a:cubicBezTo>
                  <a:cubicBezTo>
                    <a:pt x="145" y="254"/>
                    <a:pt x="163" y="268"/>
                    <a:pt x="179" y="282"/>
                  </a:cubicBezTo>
                  <a:cubicBezTo>
                    <a:pt x="180" y="282"/>
                    <a:pt x="182" y="282"/>
                    <a:pt x="182" y="281"/>
                  </a:cubicBezTo>
                  <a:cubicBezTo>
                    <a:pt x="187" y="271"/>
                    <a:pt x="190" y="259"/>
                    <a:pt x="196" y="250"/>
                  </a:cubicBezTo>
                  <a:cubicBezTo>
                    <a:pt x="203" y="238"/>
                    <a:pt x="227" y="248"/>
                    <a:pt x="237" y="251"/>
                  </a:cubicBezTo>
                  <a:cubicBezTo>
                    <a:pt x="238" y="251"/>
                    <a:pt x="239" y="251"/>
                    <a:pt x="240" y="249"/>
                  </a:cubicBezTo>
                  <a:cubicBezTo>
                    <a:pt x="243" y="238"/>
                    <a:pt x="244" y="223"/>
                    <a:pt x="240" y="210"/>
                  </a:cubicBezTo>
                  <a:cubicBezTo>
                    <a:pt x="254" y="198"/>
                    <a:pt x="264" y="182"/>
                    <a:pt x="269" y="165"/>
                  </a:cubicBezTo>
                  <a:cubicBezTo>
                    <a:pt x="303" y="173"/>
                    <a:pt x="337" y="183"/>
                    <a:pt x="370" y="195"/>
                  </a:cubicBezTo>
                  <a:cubicBezTo>
                    <a:pt x="380" y="198"/>
                    <a:pt x="370" y="249"/>
                    <a:pt x="369" y="257"/>
                  </a:cubicBezTo>
                  <a:cubicBezTo>
                    <a:pt x="367" y="265"/>
                    <a:pt x="322" y="252"/>
                    <a:pt x="315" y="250"/>
                  </a:cubicBezTo>
                  <a:cubicBezTo>
                    <a:pt x="314" y="250"/>
                    <a:pt x="313" y="251"/>
                    <a:pt x="314" y="252"/>
                  </a:cubicBezTo>
                  <a:cubicBezTo>
                    <a:pt x="312" y="252"/>
                    <a:pt x="312" y="254"/>
                    <a:pt x="313" y="255"/>
                  </a:cubicBezTo>
                  <a:cubicBezTo>
                    <a:pt x="332" y="281"/>
                    <a:pt x="340" y="310"/>
                    <a:pt x="354" y="338"/>
                  </a:cubicBezTo>
                  <a:cubicBezTo>
                    <a:pt x="368" y="367"/>
                    <a:pt x="388" y="393"/>
                    <a:pt x="401" y="424"/>
                  </a:cubicBezTo>
                  <a:cubicBezTo>
                    <a:pt x="407" y="438"/>
                    <a:pt x="404" y="452"/>
                    <a:pt x="396" y="462"/>
                  </a:cubicBezTo>
                  <a:cubicBezTo>
                    <a:pt x="395" y="462"/>
                    <a:pt x="395" y="462"/>
                    <a:pt x="394" y="462"/>
                  </a:cubicBezTo>
                  <a:cubicBezTo>
                    <a:pt x="394" y="463"/>
                    <a:pt x="393" y="464"/>
                    <a:pt x="394" y="464"/>
                  </a:cubicBezTo>
                  <a:cubicBezTo>
                    <a:pt x="378" y="481"/>
                    <a:pt x="349" y="488"/>
                    <a:pt x="329" y="475"/>
                  </a:cubicBezTo>
                  <a:cubicBezTo>
                    <a:pt x="307" y="461"/>
                    <a:pt x="291" y="439"/>
                    <a:pt x="273" y="421"/>
                  </a:cubicBezTo>
                  <a:cubicBezTo>
                    <a:pt x="271" y="418"/>
                    <a:pt x="268" y="421"/>
                    <a:pt x="268" y="423"/>
                  </a:cubicBezTo>
                  <a:cubicBezTo>
                    <a:pt x="272" y="449"/>
                    <a:pt x="280" y="475"/>
                    <a:pt x="284" y="502"/>
                  </a:cubicBezTo>
                  <a:cubicBezTo>
                    <a:pt x="286" y="519"/>
                    <a:pt x="280" y="531"/>
                    <a:pt x="268" y="538"/>
                  </a:cubicBezTo>
                  <a:cubicBezTo>
                    <a:pt x="268" y="537"/>
                    <a:pt x="267" y="537"/>
                    <a:pt x="267" y="536"/>
                  </a:cubicBezTo>
                  <a:cubicBezTo>
                    <a:pt x="266" y="534"/>
                    <a:pt x="264" y="535"/>
                    <a:pt x="265" y="537"/>
                  </a:cubicBezTo>
                  <a:cubicBezTo>
                    <a:pt x="265" y="538"/>
                    <a:pt x="265" y="539"/>
                    <a:pt x="265" y="540"/>
                  </a:cubicBezTo>
                  <a:cubicBezTo>
                    <a:pt x="262" y="541"/>
                    <a:pt x="259" y="543"/>
                    <a:pt x="255" y="544"/>
                  </a:cubicBezTo>
                  <a:cubicBezTo>
                    <a:pt x="251" y="545"/>
                    <a:pt x="246" y="546"/>
                    <a:pt x="240" y="547"/>
                  </a:cubicBezTo>
                  <a:cubicBezTo>
                    <a:pt x="241" y="546"/>
                    <a:pt x="241" y="546"/>
                    <a:pt x="241" y="546"/>
                  </a:cubicBezTo>
                  <a:cubicBezTo>
                    <a:pt x="244" y="544"/>
                    <a:pt x="241" y="541"/>
                    <a:pt x="239" y="542"/>
                  </a:cubicBezTo>
                  <a:cubicBezTo>
                    <a:pt x="237" y="543"/>
                    <a:pt x="234" y="545"/>
                    <a:pt x="232" y="547"/>
                  </a:cubicBezTo>
                  <a:cubicBezTo>
                    <a:pt x="220" y="547"/>
                    <a:pt x="209" y="544"/>
                    <a:pt x="203" y="536"/>
                  </a:cubicBezTo>
                  <a:cubicBezTo>
                    <a:pt x="187" y="514"/>
                    <a:pt x="188" y="478"/>
                    <a:pt x="182" y="452"/>
                  </a:cubicBezTo>
                  <a:cubicBezTo>
                    <a:pt x="171" y="412"/>
                    <a:pt x="149" y="372"/>
                    <a:pt x="134" y="334"/>
                  </a:cubicBezTo>
                  <a:cubicBezTo>
                    <a:pt x="133" y="331"/>
                    <a:pt x="130" y="331"/>
                    <a:pt x="129" y="333"/>
                  </a:cubicBezTo>
                  <a:cubicBezTo>
                    <a:pt x="115" y="353"/>
                    <a:pt x="96" y="390"/>
                    <a:pt x="65" y="365"/>
                  </a:cubicBezTo>
                  <a:cubicBezTo>
                    <a:pt x="65" y="364"/>
                    <a:pt x="64" y="364"/>
                    <a:pt x="64" y="364"/>
                  </a:cubicBezTo>
                  <a:cubicBezTo>
                    <a:pt x="45" y="347"/>
                    <a:pt x="46" y="322"/>
                    <a:pt x="58" y="303"/>
                  </a:cubicBezTo>
                  <a:cubicBezTo>
                    <a:pt x="74" y="277"/>
                    <a:pt x="99" y="257"/>
                    <a:pt x="109" y="228"/>
                  </a:cubicBezTo>
                  <a:cubicBezTo>
                    <a:pt x="110" y="227"/>
                    <a:pt x="107" y="226"/>
                    <a:pt x="107" y="227"/>
                  </a:cubicBezTo>
                  <a:cubicBezTo>
                    <a:pt x="91" y="263"/>
                    <a:pt x="35" y="296"/>
                    <a:pt x="44" y="339"/>
                  </a:cubicBezTo>
                  <a:cubicBezTo>
                    <a:pt x="47" y="351"/>
                    <a:pt x="53" y="361"/>
                    <a:pt x="60" y="367"/>
                  </a:cubicBezTo>
                  <a:cubicBezTo>
                    <a:pt x="58" y="371"/>
                    <a:pt x="58" y="375"/>
                    <a:pt x="57" y="378"/>
                  </a:cubicBezTo>
                  <a:cubicBezTo>
                    <a:pt x="54" y="385"/>
                    <a:pt x="52" y="392"/>
                    <a:pt x="50" y="398"/>
                  </a:cubicBezTo>
                  <a:cubicBezTo>
                    <a:pt x="47" y="397"/>
                    <a:pt x="45" y="397"/>
                    <a:pt x="41" y="397"/>
                  </a:cubicBezTo>
                  <a:cubicBezTo>
                    <a:pt x="42" y="396"/>
                    <a:pt x="42" y="396"/>
                    <a:pt x="41" y="396"/>
                  </a:cubicBezTo>
                  <a:cubicBezTo>
                    <a:pt x="27" y="384"/>
                    <a:pt x="11" y="393"/>
                    <a:pt x="6" y="409"/>
                  </a:cubicBezTo>
                  <a:cubicBezTo>
                    <a:pt x="0" y="428"/>
                    <a:pt x="14" y="445"/>
                    <a:pt x="33" y="446"/>
                  </a:cubicBezTo>
                  <a:cubicBezTo>
                    <a:pt x="49" y="447"/>
                    <a:pt x="62" y="432"/>
                    <a:pt x="62" y="416"/>
                  </a:cubicBezTo>
                  <a:cubicBezTo>
                    <a:pt x="62" y="409"/>
                    <a:pt x="58" y="403"/>
                    <a:pt x="53" y="400"/>
                  </a:cubicBezTo>
                  <a:cubicBezTo>
                    <a:pt x="55" y="393"/>
                    <a:pt x="57" y="387"/>
                    <a:pt x="59" y="381"/>
                  </a:cubicBezTo>
                  <a:cubicBezTo>
                    <a:pt x="60" y="378"/>
                    <a:pt x="63" y="374"/>
                    <a:pt x="64" y="371"/>
                  </a:cubicBezTo>
                  <a:cubicBezTo>
                    <a:pt x="80" y="381"/>
                    <a:pt x="101" y="380"/>
                    <a:pt x="116" y="360"/>
                  </a:cubicBezTo>
                  <a:cubicBezTo>
                    <a:pt x="127" y="346"/>
                    <a:pt x="128" y="334"/>
                    <a:pt x="137" y="356"/>
                  </a:cubicBezTo>
                  <a:cubicBezTo>
                    <a:pt x="145" y="377"/>
                    <a:pt x="154" y="397"/>
                    <a:pt x="162" y="418"/>
                  </a:cubicBezTo>
                  <a:cubicBezTo>
                    <a:pt x="174" y="446"/>
                    <a:pt x="180" y="471"/>
                    <a:pt x="186" y="500"/>
                  </a:cubicBezTo>
                  <a:cubicBezTo>
                    <a:pt x="188" y="513"/>
                    <a:pt x="192" y="539"/>
                    <a:pt x="205" y="546"/>
                  </a:cubicBezTo>
                  <a:cubicBezTo>
                    <a:pt x="212" y="549"/>
                    <a:pt x="219" y="551"/>
                    <a:pt x="227" y="552"/>
                  </a:cubicBezTo>
                  <a:cubicBezTo>
                    <a:pt x="208" y="570"/>
                    <a:pt x="186" y="605"/>
                    <a:pt x="221" y="612"/>
                  </a:cubicBezTo>
                  <a:cubicBezTo>
                    <a:pt x="250" y="617"/>
                    <a:pt x="274" y="572"/>
                    <a:pt x="269" y="544"/>
                  </a:cubicBezTo>
                  <a:cubicBezTo>
                    <a:pt x="298" y="530"/>
                    <a:pt x="289" y="494"/>
                    <a:pt x="282" y="465"/>
                  </a:cubicBezTo>
                  <a:cubicBezTo>
                    <a:pt x="280" y="454"/>
                    <a:pt x="277" y="442"/>
                    <a:pt x="275" y="431"/>
                  </a:cubicBezTo>
                  <a:cubicBezTo>
                    <a:pt x="275" y="430"/>
                    <a:pt x="274" y="429"/>
                    <a:pt x="274" y="428"/>
                  </a:cubicBezTo>
                  <a:cubicBezTo>
                    <a:pt x="275" y="430"/>
                    <a:pt x="276" y="431"/>
                    <a:pt x="278" y="433"/>
                  </a:cubicBezTo>
                  <a:cubicBezTo>
                    <a:pt x="282" y="438"/>
                    <a:pt x="287" y="444"/>
                    <a:pt x="292" y="449"/>
                  </a:cubicBezTo>
                  <a:cubicBezTo>
                    <a:pt x="308" y="465"/>
                    <a:pt x="325" y="485"/>
                    <a:pt x="348" y="490"/>
                  </a:cubicBezTo>
                  <a:cubicBezTo>
                    <a:pt x="357" y="492"/>
                    <a:pt x="367" y="489"/>
                    <a:pt x="376" y="485"/>
                  </a:cubicBezTo>
                  <a:cubicBezTo>
                    <a:pt x="382" y="513"/>
                    <a:pt x="439" y="529"/>
                    <a:pt x="455" y="503"/>
                  </a:cubicBezTo>
                  <a:cubicBezTo>
                    <a:pt x="464" y="488"/>
                    <a:pt x="460" y="474"/>
                    <a:pt x="444" y="467"/>
                  </a:cubicBezTo>
                  <a:cubicBezTo>
                    <a:pt x="434" y="462"/>
                    <a:pt x="416" y="458"/>
                    <a:pt x="402" y="460"/>
                  </a:cubicBezTo>
                  <a:cubicBezTo>
                    <a:pt x="408" y="450"/>
                    <a:pt x="411" y="440"/>
                    <a:pt x="408" y="429"/>
                  </a:cubicBezTo>
                  <a:cubicBezTo>
                    <a:pt x="401" y="401"/>
                    <a:pt x="381" y="375"/>
                    <a:pt x="366" y="350"/>
                  </a:cubicBezTo>
                  <a:cubicBezTo>
                    <a:pt x="348" y="319"/>
                    <a:pt x="340" y="284"/>
                    <a:pt x="318" y="254"/>
                  </a:cubicBezTo>
                  <a:cubicBezTo>
                    <a:pt x="334" y="260"/>
                    <a:pt x="352" y="262"/>
                    <a:pt x="369" y="267"/>
                  </a:cubicBezTo>
                  <a:cubicBezTo>
                    <a:pt x="370" y="267"/>
                    <a:pt x="371" y="266"/>
                    <a:pt x="372" y="265"/>
                  </a:cubicBezTo>
                  <a:cubicBezTo>
                    <a:pt x="374" y="256"/>
                    <a:pt x="375" y="246"/>
                    <a:pt x="376" y="237"/>
                  </a:cubicBezTo>
                  <a:cubicBezTo>
                    <a:pt x="382" y="235"/>
                    <a:pt x="390" y="237"/>
                    <a:pt x="396" y="238"/>
                  </a:cubicBezTo>
                  <a:cubicBezTo>
                    <a:pt x="403" y="239"/>
                    <a:pt x="410" y="242"/>
                    <a:pt x="418" y="243"/>
                  </a:cubicBezTo>
                  <a:cubicBezTo>
                    <a:pt x="419" y="243"/>
                    <a:pt x="420" y="243"/>
                    <a:pt x="420" y="242"/>
                  </a:cubicBezTo>
                  <a:cubicBezTo>
                    <a:pt x="421" y="241"/>
                    <a:pt x="422" y="240"/>
                    <a:pt x="422" y="239"/>
                  </a:cubicBezTo>
                  <a:cubicBezTo>
                    <a:pt x="420" y="245"/>
                    <a:pt x="420" y="252"/>
                    <a:pt x="421" y="258"/>
                  </a:cubicBezTo>
                  <a:cubicBezTo>
                    <a:pt x="423" y="273"/>
                    <a:pt x="438" y="270"/>
                    <a:pt x="448" y="264"/>
                  </a:cubicBezTo>
                  <a:cubicBezTo>
                    <a:pt x="450" y="268"/>
                    <a:pt x="457" y="270"/>
                    <a:pt x="462" y="270"/>
                  </a:cubicBezTo>
                  <a:cubicBezTo>
                    <a:pt x="472" y="270"/>
                    <a:pt x="483" y="261"/>
                    <a:pt x="485" y="251"/>
                  </a:cubicBezTo>
                  <a:cubicBezTo>
                    <a:pt x="488" y="250"/>
                    <a:pt x="492" y="249"/>
                    <a:pt x="496" y="247"/>
                  </a:cubicBezTo>
                  <a:cubicBezTo>
                    <a:pt x="499" y="246"/>
                    <a:pt x="502" y="245"/>
                    <a:pt x="505" y="244"/>
                  </a:cubicBezTo>
                  <a:cubicBezTo>
                    <a:pt x="512" y="258"/>
                    <a:pt x="522" y="270"/>
                    <a:pt x="540" y="266"/>
                  </a:cubicBezTo>
                  <a:cubicBezTo>
                    <a:pt x="543" y="266"/>
                    <a:pt x="545" y="264"/>
                    <a:pt x="548" y="262"/>
                  </a:cubicBezTo>
                  <a:cubicBezTo>
                    <a:pt x="553" y="257"/>
                    <a:pt x="562" y="290"/>
                    <a:pt x="564" y="293"/>
                  </a:cubicBezTo>
                  <a:cubicBezTo>
                    <a:pt x="573" y="319"/>
                    <a:pt x="583" y="344"/>
                    <a:pt x="587" y="371"/>
                  </a:cubicBezTo>
                  <a:cubicBezTo>
                    <a:pt x="587" y="372"/>
                    <a:pt x="588" y="373"/>
                    <a:pt x="589" y="373"/>
                  </a:cubicBezTo>
                  <a:cubicBezTo>
                    <a:pt x="597" y="372"/>
                    <a:pt x="604" y="371"/>
                    <a:pt x="610" y="369"/>
                  </a:cubicBezTo>
                  <a:cubicBezTo>
                    <a:pt x="614" y="384"/>
                    <a:pt x="620" y="399"/>
                    <a:pt x="626" y="414"/>
                  </a:cubicBezTo>
                  <a:cubicBezTo>
                    <a:pt x="606" y="403"/>
                    <a:pt x="580" y="409"/>
                    <a:pt x="571" y="432"/>
                  </a:cubicBezTo>
                  <a:cubicBezTo>
                    <a:pt x="571" y="433"/>
                    <a:pt x="572" y="434"/>
                    <a:pt x="573" y="435"/>
                  </a:cubicBezTo>
                  <a:cubicBezTo>
                    <a:pt x="592" y="446"/>
                    <a:pt x="613" y="436"/>
                    <a:pt x="628" y="421"/>
                  </a:cubicBezTo>
                  <a:cubicBezTo>
                    <a:pt x="629" y="421"/>
                    <a:pt x="629" y="422"/>
                    <a:pt x="630" y="422"/>
                  </a:cubicBezTo>
                  <a:cubicBezTo>
                    <a:pt x="632" y="423"/>
                    <a:pt x="634" y="421"/>
                    <a:pt x="633" y="419"/>
                  </a:cubicBezTo>
                  <a:cubicBezTo>
                    <a:pt x="633" y="418"/>
                    <a:pt x="632" y="418"/>
                    <a:pt x="632" y="417"/>
                  </a:cubicBezTo>
                  <a:cubicBezTo>
                    <a:pt x="634" y="415"/>
                    <a:pt x="636" y="413"/>
                    <a:pt x="637" y="411"/>
                  </a:cubicBezTo>
                  <a:cubicBezTo>
                    <a:pt x="639" y="409"/>
                    <a:pt x="637" y="406"/>
                    <a:pt x="635" y="408"/>
                  </a:cubicBezTo>
                  <a:cubicBezTo>
                    <a:pt x="633" y="409"/>
                    <a:pt x="631" y="411"/>
                    <a:pt x="630" y="412"/>
                  </a:cubicBezTo>
                  <a:cubicBezTo>
                    <a:pt x="622" y="398"/>
                    <a:pt x="617" y="383"/>
                    <a:pt x="612" y="367"/>
                  </a:cubicBezTo>
                  <a:cubicBezTo>
                    <a:pt x="620" y="364"/>
                    <a:pt x="625" y="358"/>
                    <a:pt x="629" y="349"/>
                  </a:cubicBezTo>
                  <a:cubicBezTo>
                    <a:pt x="632" y="340"/>
                    <a:pt x="631" y="329"/>
                    <a:pt x="631" y="320"/>
                  </a:cubicBezTo>
                  <a:cubicBezTo>
                    <a:pt x="631" y="317"/>
                    <a:pt x="627" y="304"/>
                    <a:pt x="633" y="310"/>
                  </a:cubicBezTo>
                  <a:cubicBezTo>
                    <a:pt x="641" y="320"/>
                    <a:pt x="649" y="330"/>
                    <a:pt x="658" y="339"/>
                  </a:cubicBezTo>
                  <a:cubicBezTo>
                    <a:pt x="658" y="340"/>
                    <a:pt x="660" y="340"/>
                    <a:pt x="661" y="339"/>
                  </a:cubicBezTo>
                  <a:cubicBezTo>
                    <a:pt x="678" y="329"/>
                    <a:pt x="695" y="318"/>
                    <a:pt x="710" y="305"/>
                  </a:cubicBezTo>
                  <a:cubicBezTo>
                    <a:pt x="711" y="304"/>
                    <a:pt x="711" y="303"/>
                    <a:pt x="711" y="302"/>
                  </a:cubicBezTo>
                  <a:cubicBezTo>
                    <a:pt x="699" y="282"/>
                    <a:pt x="684" y="265"/>
                    <a:pt x="670" y="246"/>
                  </a:cubicBezTo>
                  <a:cubicBezTo>
                    <a:pt x="668" y="244"/>
                    <a:pt x="648" y="218"/>
                    <a:pt x="658" y="216"/>
                  </a:cubicBezTo>
                  <a:cubicBezTo>
                    <a:pt x="664" y="215"/>
                    <a:pt x="670" y="212"/>
                    <a:pt x="675" y="209"/>
                  </a:cubicBezTo>
                  <a:cubicBezTo>
                    <a:pt x="682" y="203"/>
                    <a:pt x="683" y="193"/>
                    <a:pt x="681" y="182"/>
                  </a:cubicBezTo>
                  <a:cubicBezTo>
                    <a:pt x="688" y="180"/>
                    <a:pt x="696" y="178"/>
                    <a:pt x="703" y="176"/>
                  </a:cubicBezTo>
                  <a:cubicBezTo>
                    <a:pt x="708" y="174"/>
                    <a:pt x="714" y="173"/>
                    <a:pt x="720" y="171"/>
                  </a:cubicBezTo>
                  <a:cubicBezTo>
                    <a:pt x="721" y="175"/>
                    <a:pt x="723" y="178"/>
                    <a:pt x="725" y="181"/>
                  </a:cubicBezTo>
                  <a:cubicBezTo>
                    <a:pt x="734" y="193"/>
                    <a:pt x="750" y="189"/>
                    <a:pt x="757" y="177"/>
                  </a:cubicBezTo>
                  <a:cubicBezTo>
                    <a:pt x="764" y="166"/>
                    <a:pt x="757" y="152"/>
                    <a:pt x="748" y="146"/>
                  </a:cubicBezTo>
                  <a:close/>
                  <a:moveTo>
                    <a:pt x="219" y="242"/>
                  </a:moveTo>
                  <a:cubicBezTo>
                    <a:pt x="212" y="240"/>
                    <a:pt x="204" y="238"/>
                    <a:pt x="197" y="242"/>
                  </a:cubicBezTo>
                  <a:cubicBezTo>
                    <a:pt x="191" y="246"/>
                    <a:pt x="188" y="255"/>
                    <a:pt x="185" y="262"/>
                  </a:cubicBezTo>
                  <a:cubicBezTo>
                    <a:pt x="184" y="264"/>
                    <a:pt x="183" y="267"/>
                    <a:pt x="182" y="270"/>
                  </a:cubicBezTo>
                  <a:cubicBezTo>
                    <a:pt x="178" y="280"/>
                    <a:pt x="173" y="271"/>
                    <a:pt x="168" y="267"/>
                  </a:cubicBezTo>
                  <a:cubicBezTo>
                    <a:pt x="157" y="258"/>
                    <a:pt x="147" y="248"/>
                    <a:pt x="141" y="235"/>
                  </a:cubicBezTo>
                  <a:cubicBezTo>
                    <a:pt x="169" y="240"/>
                    <a:pt x="200" y="236"/>
                    <a:pt x="226" y="221"/>
                  </a:cubicBezTo>
                  <a:cubicBezTo>
                    <a:pt x="229" y="219"/>
                    <a:pt x="232" y="216"/>
                    <a:pt x="236" y="214"/>
                  </a:cubicBezTo>
                  <a:cubicBezTo>
                    <a:pt x="237" y="219"/>
                    <a:pt x="237" y="224"/>
                    <a:pt x="238" y="230"/>
                  </a:cubicBezTo>
                  <a:cubicBezTo>
                    <a:pt x="238" y="248"/>
                    <a:pt x="232" y="245"/>
                    <a:pt x="219" y="242"/>
                  </a:cubicBezTo>
                  <a:close/>
                  <a:moveTo>
                    <a:pt x="266" y="159"/>
                  </a:moveTo>
                  <a:cubicBezTo>
                    <a:pt x="265" y="159"/>
                    <a:pt x="265" y="158"/>
                    <a:pt x="264" y="158"/>
                  </a:cubicBezTo>
                  <a:cubicBezTo>
                    <a:pt x="261" y="157"/>
                    <a:pt x="259" y="163"/>
                    <a:pt x="262" y="163"/>
                  </a:cubicBezTo>
                  <a:cubicBezTo>
                    <a:pt x="263" y="163"/>
                    <a:pt x="264" y="164"/>
                    <a:pt x="264" y="164"/>
                  </a:cubicBezTo>
                  <a:cubicBezTo>
                    <a:pt x="259" y="178"/>
                    <a:pt x="252" y="191"/>
                    <a:pt x="242" y="202"/>
                  </a:cubicBezTo>
                  <a:cubicBezTo>
                    <a:pt x="240" y="203"/>
                    <a:pt x="239" y="204"/>
                    <a:pt x="238" y="205"/>
                  </a:cubicBezTo>
                  <a:cubicBezTo>
                    <a:pt x="238" y="204"/>
                    <a:pt x="237" y="202"/>
                    <a:pt x="236" y="201"/>
                  </a:cubicBezTo>
                  <a:cubicBezTo>
                    <a:pt x="235" y="200"/>
                    <a:pt x="232" y="201"/>
                    <a:pt x="233" y="203"/>
                  </a:cubicBezTo>
                  <a:cubicBezTo>
                    <a:pt x="233" y="205"/>
                    <a:pt x="234" y="207"/>
                    <a:pt x="234" y="209"/>
                  </a:cubicBezTo>
                  <a:cubicBezTo>
                    <a:pt x="190" y="247"/>
                    <a:pt x="118" y="234"/>
                    <a:pt x="76" y="198"/>
                  </a:cubicBezTo>
                  <a:cubicBezTo>
                    <a:pt x="48" y="173"/>
                    <a:pt x="36" y="132"/>
                    <a:pt x="46" y="96"/>
                  </a:cubicBezTo>
                  <a:cubicBezTo>
                    <a:pt x="55" y="62"/>
                    <a:pt x="86" y="16"/>
                    <a:pt x="126" y="17"/>
                  </a:cubicBezTo>
                  <a:cubicBezTo>
                    <a:pt x="127" y="17"/>
                    <a:pt x="127" y="15"/>
                    <a:pt x="126" y="15"/>
                  </a:cubicBezTo>
                  <a:cubicBezTo>
                    <a:pt x="124" y="15"/>
                    <a:pt x="123" y="15"/>
                    <a:pt x="121" y="15"/>
                  </a:cubicBezTo>
                  <a:cubicBezTo>
                    <a:pt x="174" y="7"/>
                    <a:pt x="233" y="25"/>
                    <a:pt x="260" y="75"/>
                  </a:cubicBezTo>
                  <a:cubicBezTo>
                    <a:pt x="273" y="101"/>
                    <a:pt x="275" y="131"/>
                    <a:pt x="266" y="159"/>
                  </a:cubicBezTo>
                  <a:close/>
                  <a:moveTo>
                    <a:pt x="58" y="416"/>
                  </a:moveTo>
                  <a:cubicBezTo>
                    <a:pt x="58" y="429"/>
                    <a:pt x="48" y="440"/>
                    <a:pt x="36" y="441"/>
                  </a:cubicBezTo>
                  <a:cubicBezTo>
                    <a:pt x="20" y="443"/>
                    <a:pt x="7" y="429"/>
                    <a:pt x="10" y="413"/>
                  </a:cubicBezTo>
                  <a:cubicBezTo>
                    <a:pt x="12" y="398"/>
                    <a:pt x="25" y="390"/>
                    <a:pt x="38" y="397"/>
                  </a:cubicBezTo>
                  <a:cubicBezTo>
                    <a:pt x="35" y="397"/>
                    <a:pt x="32" y="398"/>
                    <a:pt x="29" y="400"/>
                  </a:cubicBezTo>
                  <a:cubicBezTo>
                    <a:pt x="28" y="401"/>
                    <a:pt x="28" y="404"/>
                    <a:pt x="30" y="403"/>
                  </a:cubicBezTo>
                  <a:cubicBezTo>
                    <a:pt x="37" y="403"/>
                    <a:pt x="43" y="400"/>
                    <a:pt x="50" y="403"/>
                  </a:cubicBezTo>
                  <a:cubicBezTo>
                    <a:pt x="55" y="405"/>
                    <a:pt x="57" y="411"/>
                    <a:pt x="58" y="416"/>
                  </a:cubicBezTo>
                  <a:close/>
                  <a:moveTo>
                    <a:pt x="229" y="607"/>
                  </a:moveTo>
                  <a:cubicBezTo>
                    <a:pt x="220" y="609"/>
                    <a:pt x="208" y="603"/>
                    <a:pt x="207" y="594"/>
                  </a:cubicBezTo>
                  <a:cubicBezTo>
                    <a:pt x="206" y="586"/>
                    <a:pt x="212" y="579"/>
                    <a:pt x="215" y="573"/>
                  </a:cubicBezTo>
                  <a:cubicBezTo>
                    <a:pt x="221" y="565"/>
                    <a:pt x="227" y="558"/>
                    <a:pt x="234" y="552"/>
                  </a:cubicBezTo>
                  <a:cubicBezTo>
                    <a:pt x="242" y="552"/>
                    <a:pt x="250" y="550"/>
                    <a:pt x="257" y="549"/>
                  </a:cubicBezTo>
                  <a:cubicBezTo>
                    <a:pt x="260" y="548"/>
                    <a:pt x="264" y="547"/>
                    <a:pt x="266" y="546"/>
                  </a:cubicBezTo>
                  <a:cubicBezTo>
                    <a:pt x="268" y="569"/>
                    <a:pt x="250" y="601"/>
                    <a:pt x="229" y="607"/>
                  </a:cubicBezTo>
                  <a:close/>
                  <a:moveTo>
                    <a:pt x="452" y="498"/>
                  </a:moveTo>
                  <a:cubicBezTo>
                    <a:pt x="445" y="513"/>
                    <a:pt x="422" y="511"/>
                    <a:pt x="410" y="508"/>
                  </a:cubicBezTo>
                  <a:cubicBezTo>
                    <a:pt x="397" y="505"/>
                    <a:pt x="383" y="496"/>
                    <a:pt x="379" y="483"/>
                  </a:cubicBezTo>
                  <a:cubicBezTo>
                    <a:pt x="387" y="479"/>
                    <a:pt x="393" y="473"/>
                    <a:pt x="398" y="466"/>
                  </a:cubicBezTo>
                  <a:cubicBezTo>
                    <a:pt x="420" y="469"/>
                    <a:pt x="467" y="464"/>
                    <a:pt x="452" y="498"/>
                  </a:cubicBezTo>
                  <a:close/>
                  <a:moveTo>
                    <a:pt x="449" y="256"/>
                  </a:moveTo>
                  <a:cubicBezTo>
                    <a:pt x="448" y="257"/>
                    <a:pt x="448" y="257"/>
                    <a:pt x="448" y="258"/>
                  </a:cubicBezTo>
                  <a:cubicBezTo>
                    <a:pt x="448" y="257"/>
                    <a:pt x="448" y="257"/>
                    <a:pt x="448" y="257"/>
                  </a:cubicBezTo>
                  <a:cubicBezTo>
                    <a:pt x="448" y="256"/>
                    <a:pt x="447" y="256"/>
                    <a:pt x="447" y="256"/>
                  </a:cubicBezTo>
                  <a:cubicBezTo>
                    <a:pt x="446" y="257"/>
                    <a:pt x="446" y="258"/>
                    <a:pt x="446" y="259"/>
                  </a:cubicBezTo>
                  <a:cubicBezTo>
                    <a:pt x="442" y="262"/>
                    <a:pt x="436" y="265"/>
                    <a:pt x="431" y="264"/>
                  </a:cubicBezTo>
                  <a:cubicBezTo>
                    <a:pt x="426" y="263"/>
                    <a:pt x="425" y="257"/>
                    <a:pt x="425" y="252"/>
                  </a:cubicBezTo>
                  <a:cubicBezTo>
                    <a:pt x="424" y="244"/>
                    <a:pt x="427" y="235"/>
                    <a:pt x="432" y="228"/>
                  </a:cubicBezTo>
                  <a:cubicBezTo>
                    <a:pt x="435" y="226"/>
                    <a:pt x="439" y="227"/>
                    <a:pt x="444" y="229"/>
                  </a:cubicBezTo>
                  <a:cubicBezTo>
                    <a:pt x="448" y="232"/>
                    <a:pt x="451" y="236"/>
                    <a:pt x="452" y="241"/>
                  </a:cubicBezTo>
                  <a:cubicBezTo>
                    <a:pt x="451" y="241"/>
                    <a:pt x="451" y="242"/>
                    <a:pt x="451" y="243"/>
                  </a:cubicBezTo>
                  <a:cubicBezTo>
                    <a:pt x="450" y="244"/>
                    <a:pt x="451" y="246"/>
                    <a:pt x="453" y="245"/>
                  </a:cubicBezTo>
                  <a:cubicBezTo>
                    <a:pt x="453" y="249"/>
                    <a:pt x="451" y="253"/>
                    <a:pt x="449" y="256"/>
                  </a:cubicBezTo>
                  <a:close/>
                  <a:moveTo>
                    <a:pt x="479" y="253"/>
                  </a:moveTo>
                  <a:cubicBezTo>
                    <a:pt x="479" y="253"/>
                    <a:pt x="480" y="253"/>
                    <a:pt x="480" y="253"/>
                  </a:cubicBezTo>
                  <a:cubicBezTo>
                    <a:pt x="478" y="258"/>
                    <a:pt x="471" y="263"/>
                    <a:pt x="467" y="265"/>
                  </a:cubicBezTo>
                  <a:cubicBezTo>
                    <a:pt x="462" y="267"/>
                    <a:pt x="453" y="267"/>
                    <a:pt x="449" y="262"/>
                  </a:cubicBezTo>
                  <a:cubicBezTo>
                    <a:pt x="450" y="262"/>
                    <a:pt x="451" y="261"/>
                    <a:pt x="452" y="260"/>
                  </a:cubicBezTo>
                  <a:cubicBezTo>
                    <a:pt x="457" y="255"/>
                    <a:pt x="458" y="249"/>
                    <a:pt x="457" y="243"/>
                  </a:cubicBezTo>
                  <a:cubicBezTo>
                    <a:pt x="465" y="239"/>
                    <a:pt x="476" y="238"/>
                    <a:pt x="480" y="245"/>
                  </a:cubicBezTo>
                  <a:cubicBezTo>
                    <a:pt x="481" y="246"/>
                    <a:pt x="481" y="247"/>
                    <a:pt x="481" y="248"/>
                  </a:cubicBezTo>
                  <a:cubicBezTo>
                    <a:pt x="480" y="249"/>
                    <a:pt x="479" y="249"/>
                    <a:pt x="478" y="250"/>
                  </a:cubicBezTo>
                  <a:cubicBezTo>
                    <a:pt x="475" y="250"/>
                    <a:pt x="476" y="254"/>
                    <a:pt x="479" y="253"/>
                  </a:cubicBezTo>
                  <a:close/>
                  <a:moveTo>
                    <a:pt x="612" y="428"/>
                  </a:moveTo>
                  <a:cubicBezTo>
                    <a:pt x="608" y="430"/>
                    <a:pt x="603" y="432"/>
                    <a:pt x="599" y="434"/>
                  </a:cubicBezTo>
                  <a:cubicBezTo>
                    <a:pt x="596" y="435"/>
                    <a:pt x="574" y="437"/>
                    <a:pt x="579" y="428"/>
                  </a:cubicBezTo>
                  <a:cubicBezTo>
                    <a:pt x="587" y="412"/>
                    <a:pt x="608" y="411"/>
                    <a:pt x="623" y="418"/>
                  </a:cubicBezTo>
                  <a:cubicBezTo>
                    <a:pt x="620" y="421"/>
                    <a:pt x="616" y="425"/>
                    <a:pt x="612" y="428"/>
                  </a:cubicBezTo>
                  <a:close/>
                  <a:moveTo>
                    <a:pt x="518" y="63"/>
                  </a:moveTo>
                  <a:cubicBezTo>
                    <a:pt x="518" y="64"/>
                    <a:pt x="519" y="65"/>
                    <a:pt x="521" y="64"/>
                  </a:cubicBezTo>
                  <a:cubicBezTo>
                    <a:pt x="522" y="63"/>
                    <a:pt x="524" y="62"/>
                    <a:pt x="525" y="61"/>
                  </a:cubicBezTo>
                  <a:cubicBezTo>
                    <a:pt x="530" y="60"/>
                    <a:pt x="535" y="60"/>
                    <a:pt x="540" y="61"/>
                  </a:cubicBezTo>
                  <a:cubicBezTo>
                    <a:pt x="541" y="61"/>
                    <a:pt x="542" y="59"/>
                    <a:pt x="541" y="59"/>
                  </a:cubicBezTo>
                  <a:cubicBezTo>
                    <a:pt x="538" y="58"/>
                    <a:pt x="535" y="57"/>
                    <a:pt x="532" y="57"/>
                  </a:cubicBezTo>
                  <a:cubicBezTo>
                    <a:pt x="564" y="42"/>
                    <a:pt x="592" y="64"/>
                    <a:pt x="609" y="97"/>
                  </a:cubicBezTo>
                  <a:cubicBezTo>
                    <a:pt x="631" y="141"/>
                    <a:pt x="619" y="191"/>
                    <a:pt x="568" y="204"/>
                  </a:cubicBezTo>
                  <a:cubicBezTo>
                    <a:pt x="557" y="206"/>
                    <a:pt x="548" y="206"/>
                    <a:pt x="540" y="205"/>
                  </a:cubicBezTo>
                  <a:cubicBezTo>
                    <a:pt x="540" y="204"/>
                    <a:pt x="538" y="202"/>
                    <a:pt x="536" y="204"/>
                  </a:cubicBezTo>
                  <a:cubicBezTo>
                    <a:pt x="536" y="204"/>
                    <a:pt x="536" y="204"/>
                    <a:pt x="536" y="204"/>
                  </a:cubicBezTo>
                  <a:cubicBezTo>
                    <a:pt x="479" y="188"/>
                    <a:pt x="476" y="83"/>
                    <a:pt x="518" y="63"/>
                  </a:cubicBezTo>
                  <a:close/>
                  <a:moveTo>
                    <a:pt x="648" y="213"/>
                  </a:moveTo>
                  <a:cubicBezTo>
                    <a:pt x="647" y="213"/>
                    <a:pt x="646" y="215"/>
                    <a:pt x="647" y="216"/>
                  </a:cubicBezTo>
                  <a:cubicBezTo>
                    <a:pt x="659" y="243"/>
                    <a:pt x="678" y="265"/>
                    <a:pt x="696" y="288"/>
                  </a:cubicBezTo>
                  <a:cubicBezTo>
                    <a:pt x="710" y="308"/>
                    <a:pt x="681" y="321"/>
                    <a:pt x="667" y="329"/>
                  </a:cubicBezTo>
                  <a:cubicBezTo>
                    <a:pt x="654" y="337"/>
                    <a:pt x="636" y="306"/>
                    <a:pt x="630" y="299"/>
                  </a:cubicBezTo>
                  <a:cubicBezTo>
                    <a:pt x="629" y="297"/>
                    <a:pt x="626" y="299"/>
                    <a:pt x="626" y="301"/>
                  </a:cubicBezTo>
                  <a:cubicBezTo>
                    <a:pt x="626" y="311"/>
                    <a:pt x="626" y="322"/>
                    <a:pt x="626" y="332"/>
                  </a:cubicBezTo>
                  <a:cubicBezTo>
                    <a:pt x="626" y="338"/>
                    <a:pt x="625" y="343"/>
                    <a:pt x="624" y="348"/>
                  </a:cubicBezTo>
                  <a:cubicBezTo>
                    <a:pt x="622" y="355"/>
                    <a:pt x="593" y="379"/>
                    <a:pt x="590" y="360"/>
                  </a:cubicBezTo>
                  <a:cubicBezTo>
                    <a:pt x="585" y="323"/>
                    <a:pt x="566" y="289"/>
                    <a:pt x="556" y="253"/>
                  </a:cubicBezTo>
                  <a:cubicBezTo>
                    <a:pt x="555" y="251"/>
                    <a:pt x="553" y="251"/>
                    <a:pt x="551" y="252"/>
                  </a:cubicBezTo>
                  <a:cubicBezTo>
                    <a:pt x="515" y="284"/>
                    <a:pt x="503" y="229"/>
                    <a:pt x="508" y="227"/>
                  </a:cubicBezTo>
                  <a:cubicBezTo>
                    <a:pt x="518" y="222"/>
                    <a:pt x="527" y="216"/>
                    <a:pt x="535" y="209"/>
                  </a:cubicBezTo>
                  <a:cubicBezTo>
                    <a:pt x="544" y="211"/>
                    <a:pt x="553" y="212"/>
                    <a:pt x="564" y="210"/>
                  </a:cubicBezTo>
                  <a:cubicBezTo>
                    <a:pt x="595" y="204"/>
                    <a:pt x="613" y="186"/>
                    <a:pt x="620" y="163"/>
                  </a:cubicBezTo>
                  <a:cubicBezTo>
                    <a:pt x="621" y="163"/>
                    <a:pt x="621" y="163"/>
                    <a:pt x="621" y="163"/>
                  </a:cubicBezTo>
                  <a:cubicBezTo>
                    <a:pt x="634" y="161"/>
                    <a:pt x="666" y="146"/>
                    <a:pt x="670" y="163"/>
                  </a:cubicBezTo>
                  <a:cubicBezTo>
                    <a:pt x="671" y="169"/>
                    <a:pt x="673" y="175"/>
                    <a:pt x="673" y="180"/>
                  </a:cubicBezTo>
                  <a:cubicBezTo>
                    <a:pt x="671" y="181"/>
                    <a:pt x="669" y="182"/>
                    <a:pt x="667" y="183"/>
                  </a:cubicBezTo>
                  <a:cubicBezTo>
                    <a:pt x="665" y="183"/>
                    <a:pt x="666" y="186"/>
                    <a:pt x="668" y="186"/>
                  </a:cubicBezTo>
                  <a:cubicBezTo>
                    <a:pt x="670" y="185"/>
                    <a:pt x="672" y="184"/>
                    <a:pt x="674" y="184"/>
                  </a:cubicBezTo>
                  <a:cubicBezTo>
                    <a:pt x="675" y="198"/>
                    <a:pt x="670" y="209"/>
                    <a:pt x="648" y="213"/>
                  </a:cubicBezTo>
                  <a:close/>
                  <a:moveTo>
                    <a:pt x="754" y="173"/>
                  </a:moveTo>
                  <a:cubicBezTo>
                    <a:pt x="751" y="183"/>
                    <a:pt x="737" y="188"/>
                    <a:pt x="729" y="180"/>
                  </a:cubicBezTo>
                  <a:cubicBezTo>
                    <a:pt x="727" y="177"/>
                    <a:pt x="725" y="174"/>
                    <a:pt x="724" y="170"/>
                  </a:cubicBezTo>
                  <a:cubicBezTo>
                    <a:pt x="726" y="170"/>
                    <a:pt x="728" y="169"/>
                    <a:pt x="730" y="168"/>
                  </a:cubicBezTo>
                  <a:cubicBezTo>
                    <a:pt x="732" y="167"/>
                    <a:pt x="731" y="164"/>
                    <a:pt x="729" y="164"/>
                  </a:cubicBezTo>
                  <a:cubicBezTo>
                    <a:pt x="727" y="164"/>
                    <a:pt x="725" y="165"/>
                    <a:pt x="722" y="165"/>
                  </a:cubicBezTo>
                  <a:cubicBezTo>
                    <a:pt x="722" y="165"/>
                    <a:pt x="722" y="164"/>
                    <a:pt x="722" y="163"/>
                  </a:cubicBezTo>
                  <a:cubicBezTo>
                    <a:pt x="722" y="163"/>
                    <a:pt x="723" y="162"/>
                    <a:pt x="723" y="162"/>
                  </a:cubicBezTo>
                  <a:cubicBezTo>
                    <a:pt x="726" y="157"/>
                    <a:pt x="728" y="151"/>
                    <a:pt x="733" y="148"/>
                  </a:cubicBezTo>
                  <a:cubicBezTo>
                    <a:pt x="737" y="146"/>
                    <a:pt x="741" y="147"/>
                    <a:pt x="745" y="149"/>
                  </a:cubicBezTo>
                  <a:cubicBezTo>
                    <a:pt x="753" y="154"/>
                    <a:pt x="757" y="164"/>
                    <a:pt x="754" y="17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a:spLocks noEditPoints="1"/>
            </p:cNvSpPr>
            <p:nvPr/>
          </p:nvSpPr>
          <p:spPr bwMode="auto">
            <a:xfrm>
              <a:off x="4821" y="2981"/>
              <a:ext cx="182" cy="128"/>
            </a:xfrm>
            <a:custGeom>
              <a:avLst/>
              <a:gdLst>
                <a:gd name="T0" fmla="*/ 72 w 77"/>
                <a:gd name="T1" fmla="*/ 10 h 54"/>
                <a:gd name="T2" fmla="*/ 30 w 77"/>
                <a:gd name="T3" fmla="*/ 41 h 54"/>
                <a:gd name="T4" fmla="*/ 3 w 77"/>
                <a:gd name="T5" fmla="*/ 1 h 54"/>
                <a:gd name="T6" fmla="*/ 0 w 77"/>
                <a:gd name="T7" fmla="*/ 3 h 54"/>
                <a:gd name="T8" fmla="*/ 31 w 77"/>
                <a:gd name="T9" fmla="*/ 50 h 54"/>
                <a:gd name="T10" fmla="*/ 35 w 77"/>
                <a:gd name="T11" fmla="*/ 49 h 54"/>
                <a:gd name="T12" fmla="*/ 74 w 77"/>
                <a:gd name="T13" fmla="*/ 12 h 54"/>
                <a:gd name="T14" fmla="*/ 72 w 77"/>
                <a:gd name="T15" fmla="*/ 10 h 54"/>
                <a:gd name="T16" fmla="*/ 59 w 77"/>
                <a:gd name="T17" fmla="*/ 36 h 54"/>
                <a:gd name="T18" fmla="*/ 34 w 77"/>
                <a:gd name="T19" fmla="*/ 44 h 54"/>
                <a:gd name="T20" fmla="*/ 64 w 77"/>
                <a:gd name="T21" fmla="*/ 14 h 54"/>
                <a:gd name="T22" fmla="*/ 59 w 77"/>
                <a:gd name="T23" fmla="*/ 3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54">
                  <a:moveTo>
                    <a:pt x="72" y="10"/>
                  </a:moveTo>
                  <a:cubicBezTo>
                    <a:pt x="49" y="6"/>
                    <a:pt x="30" y="19"/>
                    <a:pt x="30" y="41"/>
                  </a:cubicBezTo>
                  <a:cubicBezTo>
                    <a:pt x="20" y="28"/>
                    <a:pt x="11" y="15"/>
                    <a:pt x="3" y="1"/>
                  </a:cubicBezTo>
                  <a:cubicBezTo>
                    <a:pt x="2" y="0"/>
                    <a:pt x="0" y="1"/>
                    <a:pt x="0" y="3"/>
                  </a:cubicBezTo>
                  <a:cubicBezTo>
                    <a:pt x="9" y="20"/>
                    <a:pt x="21" y="34"/>
                    <a:pt x="31" y="50"/>
                  </a:cubicBezTo>
                  <a:cubicBezTo>
                    <a:pt x="32" y="52"/>
                    <a:pt x="35" y="51"/>
                    <a:pt x="35" y="49"/>
                  </a:cubicBezTo>
                  <a:cubicBezTo>
                    <a:pt x="55" y="54"/>
                    <a:pt x="75" y="32"/>
                    <a:pt x="74" y="12"/>
                  </a:cubicBezTo>
                  <a:cubicBezTo>
                    <a:pt x="74" y="11"/>
                    <a:pt x="73" y="10"/>
                    <a:pt x="72" y="10"/>
                  </a:cubicBezTo>
                  <a:close/>
                  <a:moveTo>
                    <a:pt x="59" y="36"/>
                  </a:moveTo>
                  <a:cubicBezTo>
                    <a:pt x="53" y="43"/>
                    <a:pt x="44" y="45"/>
                    <a:pt x="34" y="44"/>
                  </a:cubicBezTo>
                  <a:cubicBezTo>
                    <a:pt x="34" y="26"/>
                    <a:pt x="45" y="14"/>
                    <a:pt x="64" y="14"/>
                  </a:cubicBezTo>
                  <a:cubicBezTo>
                    <a:pt x="77" y="14"/>
                    <a:pt x="63" y="33"/>
                    <a:pt x="59" y="3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6" name="文本框 35"/>
          <p:cNvSpPr txBox="1"/>
          <p:nvPr/>
        </p:nvSpPr>
        <p:spPr>
          <a:xfrm>
            <a:off x="1332000" y="2288036"/>
            <a:ext cx="6480000" cy="3000821"/>
          </a:xfrm>
          <a:prstGeom prst="rect">
            <a:avLst/>
          </a:prstGeom>
          <a:noFill/>
        </p:spPr>
        <p:txBody>
          <a:bodyPr wrap="square" rtlCol="0">
            <a:spAutoFit/>
          </a:bodyPr>
          <a:lstStyle/>
          <a:p>
            <a:pPr indent="177800" algn="just">
              <a:lnSpc>
                <a:spcPct val="150000"/>
              </a:lnSpc>
            </a:pPr>
            <a:r>
              <a:rPr lang="en-US" altLang="zh-CN" dirty="0" smtClean="0">
                <a:latin typeface="汉堡包手机字体" panose="020B0604000101010104" pitchFamily="34" charset="-122"/>
                <a:ea typeface="汉堡包手机字体" panose="020B0604000101010104" pitchFamily="34" charset="-122"/>
              </a:rPr>
              <a:t>1. </a:t>
            </a:r>
            <a:r>
              <a:rPr lang="zh-CN" altLang="en-US" dirty="0" smtClean="0">
                <a:latin typeface="汉堡包手机字体" panose="020B0604000101010104" pitchFamily="34" charset="-122"/>
                <a:ea typeface="汉堡包手机字体" panose="020B0604000101010104" pitchFamily="34" charset="-122"/>
              </a:rPr>
              <a:t>真分数：分子</a:t>
            </a:r>
            <a:r>
              <a:rPr lang="zh-CN" altLang="en-US" dirty="0">
                <a:latin typeface="汉堡包手机字体" panose="020B0604000101010104" pitchFamily="34" charset="-122"/>
                <a:ea typeface="汉堡包手机字体" panose="020B0604000101010104" pitchFamily="34" charset="-122"/>
              </a:rPr>
              <a:t>比分母小的分数叫做</a:t>
            </a:r>
            <a:r>
              <a:rPr lang="zh-CN" altLang="en-US" dirty="0" smtClean="0">
                <a:latin typeface="汉堡包手机字体" panose="020B0604000101010104" pitchFamily="34" charset="-122"/>
                <a:ea typeface="汉堡包手机字体" panose="020B0604000101010104" pitchFamily="34" charset="-122"/>
              </a:rPr>
              <a:t>真分数。</a:t>
            </a:r>
            <a:endParaRPr lang="en-US" altLang="zh-CN" dirty="0" smtClean="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solidFill>
                  <a:srgbClr val="FF3399"/>
                </a:solidFill>
                <a:latin typeface="汉堡包手机字体" panose="020B0604000101010104" pitchFamily="34" charset="-122"/>
                <a:ea typeface="汉堡包手机字体" panose="020B0604000101010104" pitchFamily="34" charset="-122"/>
              </a:rPr>
              <a:t>真分数小于一。</a:t>
            </a:r>
            <a:endParaRPr lang="zh-CN" altLang="en-US" dirty="0">
              <a:solidFill>
                <a:srgbClr val="FF3399"/>
              </a:solidFill>
              <a:latin typeface="汉堡包手机字体" panose="020B0604000101010104" pitchFamily="34" charset="-122"/>
              <a:ea typeface="汉堡包手机字体" panose="020B0604000101010104" pitchFamily="34" charset="-122"/>
            </a:endParaRPr>
          </a:p>
          <a:p>
            <a:pPr indent="177800" algn="just">
              <a:lnSpc>
                <a:spcPct val="150000"/>
              </a:lnSpc>
            </a:pPr>
            <a:r>
              <a:rPr lang="en-US" altLang="zh-CN" dirty="0" smtClean="0">
                <a:latin typeface="汉堡包手机字体" panose="020B0604000101010104" pitchFamily="34" charset="-122"/>
                <a:ea typeface="汉堡包手机字体" panose="020B0604000101010104" pitchFamily="34" charset="-122"/>
              </a:rPr>
              <a:t>2. </a:t>
            </a:r>
            <a:r>
              <a:rPr lang="zh-CN" altLang="en-US" dirty="0" smtClean="0">
                <a:latin typeface="汉堡包手机字体" panose="020B0604000101010104" pitchFamily="34" charset="-122"/>
                <a:ea typeface="汉堡包手机字体" panose="020B0604000101010104" pitchFamily="34" charset="-122"/>
              </a:rPr>
              <a:t>假分数：分子比</a:t>
            </a:r>
            <a:r>
              <a:rPr lang="zh-CN" altLang="en-US" dirty="0">
                <a:latin typeface="汉堡包手机字体" panose="020B0604000101010104" pitchFamily="34" charset="-122"/>
                <a:ea typeface="汉堡包手机字体" panose="020B0604000101010104" pitchFamily="34" charset="-122"/>
              </a:rPr>
              <a:t>分母</a:t>
            </a:r>
            <a:r>
              <a:rPr lang="zh-CN" altLang="en-US" dirty="0" smtClean="0">
                <a:latin typeface="汉堡包手机字体" panose="020B0604000101010104" pitchFamily="34" charset="-122"/>
                <a:ea typeface="汉堡包手机字体" panose="020B0604000101010104" pitchFamily="34" charset="-122"/>
              </a:rPr>
              <a:t>大或者分子</a:t>
            </a:r>
            <a:r>
              <a:rPr lang="zh-CN" altLang="en-US" dirty="0">
                <a:latin typeface="汉堡包手机字体" panose="020B0604000101010104" pitchFamily="34" charset="-122"/>
                <a:ea typeface="汉堡包手机字体" panose="020B0604000101010104" pitchFamily="34" charset="-122"/>
              </a:rPr>
              <a:t>和分母</a:t>
            </a:r>
            <a:r>
              <a:rPr lang="zh-CN" altLang="en-US" dirty="0" smtClean="0">
                <a:latin typeface="汉堡包手机字体" panose="020B0604000101010104" pitchFamily="34" charset="-122"/>
                <a:ea typeface="汉堡包手机字体" panose="020B0604000101010104" pitchFamily="34" charset="-122"/>
              </a:rPr>
              <a:t>相等的</a:t>
            </a:r>
            <a:r>
              <a:rPr lang="zh-CN" altLang="en-US" dirty="0">
                <a:latin typeface="汉堡包手机字体" panose="020B0604000101010104" pitchFamily="34" charset="-122"/>
                <a:ea typeface="汉堡包手机字体" panose="020B0604000101010104" pitchFamily="34" charset="-122"/>
              </a:rPr>
              <a:t>分数叫做</a:t>
            </a:r>
            <a:r>
              <a:rPr lang="zh-CN" altLang="en-US" dirty="0" smtClean="0">
                <a:latin typeface="汉堡包手机字体" panose="020B0604000101010104" pitchFamily="34" charset="-122"/>
                <a:ea typeface="汉堡包手机字体" panose="020B0604000101010104" pitchFamily="34" charset="-122"/>
              </a:rPr>
              <a:t>假分数。</a:t>
            </a:r>
            <a:endParaRPr lang="en-US" altLang="zh-CN" dirty="0" smtClean="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solidFill>
                  <a:srgbClr val="FF3399"/>
                </a:solidFill>
                <a:latin typeface="汉堡包手机字体" panose="020B0604000101010104" pitchFamily="34" charset="-122"/>
                <a:ea typeface="汉堡包手机字体" panose="020B0604000101010104" pitchFamily="34" charset="-122"/>
              </a:rPr>
              <a:t>假分数大于或等于一。</a:t>
            </a:r>
            <a:endParaRPr lang="zh-CN" altLang="en-US" dirty="0">
              <a:solidFill>
                <a:srgbClr val="FF3399"/>
              </a:solidFill>
              <a:latin typeface="汉堡包手机字体" panose="020B0604000101010104" pitchFamily="34" charset="-122"/>
              <a:ea typeface="汉堡包手机字体" panose="020B0604000101010104" pitchFamily="34" charset="-122"/>
            </a:endParaRPr>
          </a:p>
          <a:p>
            <a:pPr indent="177800" algn="just">
              <a:lnSpc>
                <a:spcPct val="150000"/>
              </a:lnSpc>
            </a:pPr>
            <a:r>
              <a:rPr lang="en-US" altLang="zh-CN" dirty="0" smtClean="0">
                <a:latin typeface="汉堡包手机字体" panose="020B0604000101010104" pitchFamily="34" charset="-122"/>
                <a:ea typeface="汉堡包手机字体" panose="020B0604000101010104" pitchFamily="34" charset="-122"/>
              </a:rPr>
              <a:t>3. </a:t>
            </a:r>
            <a:r>
              <a:rPr lang="zh-CN" altLang="en-US" dirty="0" smtClean="0">
                <a:latin typeface="汉堡包手机字体" panose="020B0604000101010104" pitchFamily="34" charset="-122"/>
                <a:ea typeface="汉堡包手机字体" panose="020B0604000101010104" pitchFamily="34" charset="-122"/>
              </a:rPr>
              <a:t>带分数：假分数</a:t>
            </a:r>
            <a:r>
              <a:rPr lang="zh-CN" altLang="en-US" dirty="0">
                <a:latin typeface="汉堡包手机字体" panose="020B0604000101010104" pitchFamily="34" charset="-122"/>
                <a:ea typeface="汉堡包手机字体" panose="020B0604000101010104" pitchFamily="34" charset="-122"/>
              </a:rPr>
              <a:t>可以写成整数</a:t>
            </a:r>
            <a:r>
              <a:rPr lang="zh-CN" altLang="en-US" dirty="0" smtClean="0">
                <a:latin typeface="汉堡包手机字体" panose="020B0604000101010104" pitchFamily="34" charset="-122"/>
                <a:ea typeface="汉堡包手机字体" panose="020B0604000101010104" pitchFamily="34" charset="-122"/>
              </a:rPr>
              <a:t>与</a:t>
            </a:r>
            <a:endParaRPr lang="en-US" altLang="zh-CN" dirty="0" smtClean="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真分数合成</a:t>
            </a:r>
            <a:r>
              <a:rPr lang="zh-CN" altLang="en-US" dirty="0">
                <a:latin typeface="汉堡包手机字体" panose="020B0604000101010104" pitchFamily="34" charset="-122"/>
                <a:ea typeface="汉堡包手机字体" panose="020B0604000101010104" pitchFamily="34" charset="-122"/>
              </a:rPr>
              <a:t>的数</a:t>
            </a:r>
            <a:r>
              <a:rPr lang="zh-CN" altLang="en-US" dirty="0" smtClean="0">
                <a:latin typeface="汉堡包手机字体" panose="020B0604000101010104" pitchFamily="34" charset="-122"/>
                <a:ea typeface="汉堡包手机字体" panose="020B0604000101010104" pitchFamily="34" charset="-122"/>
              </a:rPr>
              <a:t>，通常叫做带分数。</a:t>
            </a:r>
            <a:endParaRPr lang="zh-CN" altLang="en-US" dirty="0">
              <a:latin typeface="汉堡包手机字体" panose="020B0604000101010104" pitchFamily="34" charset="-122"/>
              <a:ea typeface="汉堡包手机字体" panose="020B0604000101010104" pitchFamily="34" charset="-122"/>
            </a:endParaRPr>
          </a:p>
        </p:txBody>
      </p:sp>
      <p:sp>
        <p:nvSpPr>
          <p:cNvPr id="13" name="文本框 12"/>
          <p:cNvSpPr txBox="1"/>
          <p:nvPr/>
        </p:nvSpPr>
        <p:spPr>
          <a:xfrm>
            <a:off x="1332000" y="1599316"/>
            <a:ext cx="6480000" cy="553998"/>
          </a:xfrm>
          <a:prstGeom prst="rect">
            <a:avLst/>
          </a:prstGeom>
          <a:noFill/>
        </p:spPr>
        <p:txBody>
          <a:bodyPr wrap="square" rtlCol="0">
            <a:spAutoFit/>
          </a:bodyPr>
          <a:lstStyle/>
          <a:p>
            <a:pPr algn="just">
              <a:lnSpc>
                <a:spcPct val="150000"/>
              </a:lnSpc>
            </a:pPr>
            <a:r>
              <a:rPr lang="zh-CN" altLang="en-US" sz="2000" dirty="0" smtClean="0">
                <a:solidFill>
                  <a:srgbClr val="FF3399"/>
                </a:solidFill>
                <a:latin typeface="汉堡包手机字体" panose="020B0604000101010104" pitchFamily="34" charset="-122"/>
                <a:ea typeface="汉堡包手机字体" panose="020B0604000101010104" pitchFamily="34" charset="-122"/>
              </a:rPr>
              <a:t>（三</a:t>
            </a:r>
            <a:r>
              <a:rPr lang="zh-CN" altLang="en-US" sz="2000" dirty="0" smtClean="0">
                <a:solidFill>
                  <a:srgbClr val="FF3399"/>
                </a:solidFill>
                <a:latin typeface="汉堡包手机字体" panose="020B0604000101010104" pitchFamily="34" charset="-122"/>
                <a:ea typeface="汉堡包手机字体" panose="020B0604000101010104" pitchFamily="34" charset="-122"/>
              </a:rPr>
              <a:t>）分数的分类</a:t>
            </a:r>
            <a:endParaRPr lang="zh-CN" altLang="en-US" sz="2000" dirty="0">
              <a:solidFill>
                <a:srgbClr val="FF3399"/>
              </a:solidFill>
              <a:latin typeface="汉堡包手机字体" panose="020B0604000101010104" pitchFamily="34" charset="-122"/>
              <a:ea typeface="汉堡包手机字体" panose="020B06040001010101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332000" y="2288036"/>
            <a:ext cx="6480000" cy="3000821"/>
          </a:xfrm>
          <a:prstGeom prst="rect">
            <a:avLst/>
          </a:prstGeom>
          <a:noFill/>
        </p:spPr>
        <p:txBody>
          <a:bodyPr wrap="square" rtlCol="0">
            <a:spAutoFit/>
          </a:bodyPr>
          <a:lstStyle/>
          <a:p>
            <a:pPr indent="177800" algn="just">
              <a:lnSpc>
                <a:spcPct val="150000"/>
              </a:lnSpc>
            </a:pPr>
            <a:r>
              <a:rPr lang="en-US" altLang="zh-CN" dirty="0" smtClean="0">
                <a:latin typeface="汉堡包手机字体" panose="020B0604000101010104" pitchFamily="34" charset="-122"/>
                <a:ea typeface="汉堡包手机字体" panose="020B0604000101010104" pitchFamily="34" charset="-122"/>
              </a:rPr>
              <a:t>1. </a:t>
            </a:r>
            <a:r>
              <a:rPr lang="zh-CN" altLang="en-US" dirty="0" smtClean="0">
                <a:latin typeface="汉堡包手机字体" panose="020B0604000101010104" pitchFamily="34" charset="-122"/>
                <a:ea typeface="汉堡包手机字体" panose="020B0604000101010104" pitchFamily="34" charset="-122"/>
              </a:rPr>
              <a:t>约分</a:t>
            </a:r>
            <a:endParaRPr lang="en-US" altLang="zh-CN" dirty="0" smtClean="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a:t>
            </a:r>
            <a:r>
              <a:rPr lang="en-US" altLang="zh-CN" dirty="0" smtClean="0">
                <a:latin typeface="汉堡包手机字体" panose="020B0604000101010104" pitchFamily="34" charset="-122"/>
                <a:ea typeface="汉堡包手机字体" panose="020B0604000101010104" pitchFamily="34" charset="-122"/>
              </a:rPr>
              <a:t>1</a:t>
            </a:r>
            <a:r>
              <a:rPr lang="zh-CN" altLang="en-US" dirty="0" smtClean="0">
                <a:latin typeface="汉堡包手机字体" panose="020B0604000101010104" pitchFamily="34" charset="-122"/>
                <a:ea typeface="汉堡包手机字体" panose="020B0604000101010104" pitchFamily="34" charset="-122"/>
              </a:rPr>
              <a:t>）约分</a:t>
            </a:r>
            <a:r>
              <a:rPr lang="zh-CN" altLang="en-US" dirty="0">
                <a:latin typeface="汉堡包手机字体" panose="020B0604000101010104" pitchFamily="34" charset="-122"/>
                <a:ea typeface="汉堡包手机字体" panose="020B0604000101010104" pitchFamily="34" charset="-122"/>
              </a:rPr>
              <a:t>的含义</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把一个分数化成和它相等，但分子和分母都比较小的分数，叫约分</a:t>
            </a:r>
            <a:r>
              <a:rPr lang="zh-CN" altLang="en-US" dirty="0" smtClean="0">
                <a:latin typeface="汉堡包手机字体" panose="020B0604000101010104" pitchFamily="34" charset="-122"/>
                <a:ea typeface="汉堡包手机字体" panose="020B0604000101010104" pitchFamily="34" charset="-122"/>
              </a:rPr>
              <a:t>。</a:t>
            </a:r>
            <a:endParaRPr lang="en-US" altLang="zh-CN" dirty="0" smtClean="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a:t>
            </a:r>
            <a:r>
              <a:rPr lang="en-US" altLang="zh-CN" dirty="0">
                <a:latin typeface="汉堡包手机字体" panose="020B0604000101010104" pitchFamily="34" charset="-122"/>
                <a:ea typeface="汉堡包手机字体" panose="020B0604000101010104" pitchFamily="34" charset="-122"/>
              </a:rPr>
              <a:t>2</a:t>
            </a:r>
            <a:r>
              <a:rPr lang="zh-CN" altLang="en-US" dirty="0">
                <a:latin typeface="汉堡包手机字体" panose="020B0604000101010104" pitchFamily="34" charset="-122"/>
                <a:ea typeface="汉堡包手机字体" panose="020B0604000101010104" pitchFamily="34" charset="-122"/>
              </a:rPr>
              <a:t>）最简分数</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en-US" altLang="zh-CN" dirty="0" smtClean="0">
                <a:latin typeface="汉堡包手机字体" panose="020B0604000101010104" pitchFamily="34" charset="-122"/>
                <a:ea typeface="汉堡包手机字体" panose="020B0604000101010104" pitchFamily="34" charset="-122"/>
              </a:rPr>
              <a:t>4/5</a:t>
            </a:r>
            <a:r>
              <a:rPr lang="zh-CN" altLang="en-US" dirty="0">
                <a:latin typeface="汉堡包手机字体" panose="020B0604000101010104" pitchFamily="34" charset="-122"/>
                <a:ea typeface="汉堡包手机字体" panose="020B0604000101010104" pitchFamily="34" charset="-122"/>
              </a:rPr>
              <a:t>的分子和分母互斥，像这样的分数就叫最简分数。约分时，通常要约</a:t>
            </a:r>
            <a:r>
              <a:rPr lang="zh-CN" altLang="en-US" dirty="0" smtClean="0">
                <a:latin typeface="汉堡包手机字体" panose="020B0604000101010104" pitchFamily="34" charset="-122"/>
                <a:ea typeface="汉堡包手机字体" panose="020B0604000101010104" pitchFamily="34" charset="-122"/>
              </a:rPr>
              <a:t>成最简分数。</a:t>
            </a:r>
            <a:endParaRPr lang="zh-CN" altLang="en-US" dirty="0">
              <a:latin typeface="汉堡包手机字体" panose="020B0604000101010104" pitchFamily="34" charset="-122"/>
              <a:ea typeface="汉堡包手机字体" panose="020B0604000101010104" pitchFamily="34" charset="-122"/>
            </a:endParaRPr>
          </a:p>
        </p:txBody>
      </p:sp>
      <p:sp>
        <p:nvSpPr>
          <p:cNvPr id="13" name="文本框 12"/>
          <p:cNvSpPr txBox="1"/>
          <p:nvPr/>
        </p:nvSpPr>
        <p:spPr>
          <a:xfrm>
            <a:off x="1332000" y="1599316"/>
            <a:ext cx="6480000" cy="553998"/>
          </a:xfrm>
          <a:prstGeom prst="rect">
            <a:avLst/>
          </a:prstGeom>
          <a:noFill/>
        </p:spPr>
        <p:txBody>
          <a:bodyPr wrap="square" rtlCol="0">
            <a:spAutoFit/>
          </a:bodyPr>
          <a:lstStyle/>
          <a:p>
            <a:pPr algn="just">
              <a:lnSpc>
                <a:spcPct val="150000"/>
              </a:lnSpc>
            </a:pPr>
            <a:r>
              <a:rPr lang="zh-CN" altLang="en-US" sz="2000" dirty="0" smtClean="0">
                <a:solidFill>
                  <a:srgbClr val="FF3399"/>
                </a:solidFill>
                <a:latin typeface="汉堡包手机字体" panose="020B0604000101010104" pitchFamily="34" charset="-122"/>
                <a:ea typeface="汉堡包手机字体" panose="020B0604000101010104" pitchFamily="34" charset="-122"/>
              </a:rPr>
              <a:t>（四</a:t>
            </a:r>
            <a:r>
              <a:rPr lang="zh-CN" altLang="en-US" sz="2000" dirty="0" smtClean="0">
                <a:solidFill>
                  <a:srgbClr val="FF3399"/>
                </a:solidFill>
                <a:latin typeface="汉堡包手机字体" panose="020B0604000101010104" pitchFamily="34" charset="-122"/>
                <a:ea typeface="汉堡包手机字体" panose="020B0604000101010104" pitchFamily="34" charset="-122"/>
              </a:rPr>
              <a:t>）分数</a:t>
            </a:r>
            <a:r>
              <a:rPr lang="zh-CN" altLang="en-US" sz="2000" dirty="0" smtClean="0">
                <a:solidFill>
                  <a:srgbClr val="FF3399"/>
                </a:solidFill>
                <a:latin typeface="汉堡包手机字体" panose="020B0604000101010104" pitchFamily="34" charset="-122"/>
                <a:ea typeface="汉堡包手机字体" panose="020B0604000101010104" pitchFamily="34" charset="-122"/>
              </a:rPr>
              <a:t>的大小比较</a:t>
            </a:r>
            <a:endParaRPr lang="zh-CN" altLang="en-US" sz="2000" dirty="0">
              <a:solidFill>
                <a:srgbClr val="FF3399"/>
              </a:solidFill>
              <a:latin typeface="汉堡包手机字体" panose="020B0604000101010104" pitchFamily="34" charset="-122"/>
              <a:ea typeface="汉堡包手机字体" panose="020B0604000101010104" pitchFamily="34" charset="-122"/>
            </a:endParaRPr>
          </a:p>
        </p:txBody>
      </p:sp>
      <p:pic>
        <p:nvPicPr>
          <p:cNvPr id="2" name="图片 1"/>
          <p:cNvPicPr>
            <a:picLocks noChangeAspect="1"/>
          </p:cNvPicPr>
          <p:nvPr/>
        </p:nvPicPr>
        <p:blipFill>
          <a:blip r:embed="rId1"/>
          <a:stretch>
            <a:fillRect/>
          </a:stretch>
        </p:blipFill>
        <p:spPr>
          <a:xfrm>
            <a:off x="5216549" y="913066"/>
            <a:ext cx="2936250" cy="13725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332000" y="1293737"/>
            <a:ext cx="6480000" cy="3000821"/>
          </a:xfrm>
          <a:prstGeom prst="rect">
            <a:avLst/>
          </a:prstGeom>
          <a:noFill/>
        </p:spPr>
        <p:txBody>
          <a:bodyPr wrap="square" rtlCol="0">
            <a:spAutoFit/>
          </a:bodyPr>
          <a:lstStyle/>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a:t>
            </a:r>
            <a:r>
              <a:rPr lang="en-US" altLang="zh-CN" dirty="0">
                <a:latin typeface="汉堡包手机字体" panose="020B0604000101010104" pitchFamily="34" charset="-122"/>
                <a:ea typeface="汉堡包手机字体" panose="020B0604000101010104" pitchFamily="34" charset="-122"/>
              </a:rPr>
              <a:t>3</a:t>
            </a:r>
            <a:r>
              <a:rPr lang="zh-CN" altLang="en-US" dirty="0">
                <a:latin typeface="汉堡包手机字体" panose="020B0604000101010104" pitchFamily="34" charset="-122"/>
                <a:ea typeface="汉堡包手机字体" panose="020B0604000101010104" pitchFamily="34" charset="-122"/>
              </a:rPr>
              <a:t>）约分的方法</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① 逐次约分：用</a:t>
            </a:r>
            <a:r>
              <a:rPr lang="zh-CN" altLang="en-US" dirty="0">
                <a:latin typeface="汉堡包手机字体" panose="020B0604000101010104" pitchFamily="34" charset="-122"/>
                <a:ea typeface="汉堡包手机字体" panose="020B0604000101010104" pitchFamily="34" charset="-122"/>
              </a:rPr>
              <a:t>分子和分母的公因数（</a:t>
            </a:r>
            <a:r>
              <a:rPr lang="en-US" altLang="zh-CN" dirty="0">
                <a:latin typeface="汉堡包手机字体" panose="020B0604000101010104" pitchFamily="34" charset="-122"/>
                <a:ea typeface="汉堡包手机字体" panose="020B0604000101010104" pitchFamily="34" charset="-122"/>
              </a:rPr>
              <a:t>1</a:t>
            </a:r>
            <a:r>
              <a:rPr lang="zh-CN" altLang="en-US" dirty="0">
                <a:latin typeface="汉堡包手机字体" panose="020B0604000101010104" pitchFamily="34" charset="-122"/>
                <a:ea typeface="汉堡包手机字体" panose="020B0604000101010104" pitchFamily="34" charset="-122"/>
              </a:rPr>
              <a:t>除外）逐次去除分子和分母，直到得出最简分数</a:t>
            </a:r>
            <a:r>
              <a:rPr lang="zh-CN" altLang="en-US" dirty="0" smtClean="0">
                <a:latin typeface="汉堡包手机字体" panose="020B0604000101010104" pitchFamily="34" charset="-122"/>
                <a:ea typeface="汉堡包手机字体" panose="020B0604000101010104" pitchFamily="34" charset="-122"/>
              </a:rPr>
              <a:t>为止。</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② 一</a:t>
            </a:r>
            <a:r>
              <a:rPr lang="zh-CN" altLang="en-US" dirty="0">
                <a:latin typeface="汉堡包手机字体" panose="020B0604000101010104" pitchFamily="34" charset="-122"/>
                <a:ea typeface="汉堡包手机字体" panose="020B0604000101010104" pitchFamily="34" charset="-122"/>
              </a:rPr>
              <a:t>次</a:t>
            </a:r>
            <a:r>
              <a:rPr lang="zh-CN" altLang="en-US" dirty="0" smtClean="0">
                <a:latin typeface="汉堡包手机字体" panose="020B0604000101010104" pitchFamily="34" charset="-122"/>
                <a:ea typeface="汉堡包手机字体" panose="020B0604000101010104" pitchFamily="34" charset="-122"/>
              </a:rPr>
              <a:t>约分：用</a:t>
            </a:r>
            <a:r>
              <a:rPr lang="zh-CN" altLang="en-US" dirty="0">
                <a:latin typeface="汉堡包手机字体" panose="020B0604000101010104" pitchFamily="34" charset="-122"/>
                <a:ea typeface="汉堡包手机字体" panose="020B0604000101010104" pitchFamily="34" charset="-122"/>
              </a:rPr>
              <a:t>分子和分母的最大公因数去除分子和分母，直接得到最简分数。</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③ 特殊</a:t>
            </a:r>
            <a:r>
              <a:rPr lang="zh-CN" altLang="en-US" dirty="0">
                <a:latin typeface="汉堡包手机字体" panose="020B0604000101010104" pitchFamily="34" charset="-122"/>
                <a:ea typeface="汉堡包手机字体" panose="020B0604000101010104" pitchFamily="34" charset="-122"/>
              </a:rPr>
              <a:t>分数的</a:t>
            </a:r>
            <a:r>
              <a:rPr lang="zh-CN" altLang="en-US" dirty="0" smtClean="0">
                <a:latin typeface="汉堡包手机字体" panose="020B0604000101010104" pitchFamily="34" charset="-122"/>
                <a:ea typeface="汉堡包手机字体" panose="020B0604000101010104" pitchFamily="34" charset="-122"/>
              </a:rPr>
              <a:t>约分：分子</a:t>
            </a:r>
            <a:r>
              <a:rPr lang="zh-CN" altLang="en-US" dirty="0">
                <a:latin typeface="汉堡包手机字体" panose="020B0604000101010104" pitchFamily="34" charset="-122"/>
                <a:ea typeface="汉堡包手机字体" panose="020B0604000101010104" pitchFamily="34" charset="-122"/>
              </a:rPr>
              <a:t>、分母末尾有</a:t>
            </a:r>
            <a:r>
              <a:rPr lang="en-US" altLang="zh-CN" dirty="0">
                <a:latin typeface="汉堡包手机字体" panose="020B0604000101010104" pitchFamily="34" charset="-122"/>
                <a:ea typeface="汉堡包手机字体" panose="020B0604000101010104" pitchFamily="34" charset="-122"/>
              </a:rPr>
              <a:t>0</a:t>
            </a:r>
            <a:r>
              <a:rPr lang="zh-CN" altLang="en-US" dirty="0">
                <a:latin typeface="汉堡包手机字体" panose="020B0604000101010104" pitchFamily="34" charset="-122"/>
                <a:ea typeface="汉堡包手机字体" panose="020B0604000101010104" pitchFamily="34" charset="-122"/>
              </a:rPr>
              <a:t>的，可以先画</a:t>
            </a:r>
            <a:r>
              <a:rPr lang="zh-CN" altLang="en-US" dirty="0" smtClean="0">
                <a:latin typeface="汉堡包手机字体" panose="020B0604000101010104" pitchFamily="34" charset="-122"/>
                <a:ea typeface="汉堡包手机字体" panose="020B0604000101010104" pitchFamily="34" charset="-122"/>
              </a:rPr>
              <a:t>去同样</a:t>
            </a:r>
            <a:r>
              <a:rPr lang="zh-CN" altLang="en-US" dirty="0">
                <a:latin typeface="汉堡包手机字体" panose="020B0604000101010104" pitchFamily="34" charset="-122"/>
                <a:ea typeface="汉堡包手机字体" panose="020B0604000101010104" pitchFamily="34" charset="-122"/>
              </a:rPr>
              <a:t>多的</a:t>
            </a:r>
            <a:r>
              <a:rPr lang="en-US" altLang="zh-CN" dirty="0">
                <a:latin typeface="汉堡包手机字体" panose="020B0604000101010104" pitchFamily="34" charset="-122"/>
                <a:ea typeface="汉堡包手机字体" panose="020B0604000101010104" pitchFamily="34" charset="-122"/>
              </a:rPr>
              <a:t>0</a:t>
            </a:r>
            <a:r>
              <a:rPr lang="zh-CN" altLang="en-US" dirty="0">
                <a:latin typeface="汉堡包手机字体" panose="020B0604000101010104" pitchFamily="34" charset="-122"/>
                <a:ea typeface="汉堡包手机字体" panose="020B0604000101010104" pitchFamily="34" charset="-122"/>
              </a:rPr>
              <a:t>，再</a:t>
            </a:r>
            <a:r>
              <a:rPr lang="zh-CN" altLang="en-US" dirty="0" smtClean="0">
                <a:latin typeface="汉堡包手机字体" panose="020B0604000101010104" pitchFamily="34" charset="-122"/>
                <a:ea typeface="汉堡包手机字体" panose="020B0604000101010104" pitchFamily="34" charset="-122"/>
              </a:rPr>
              <a:t>约分。</a:t>
            </a:r>
            <a:endParaRPr lang="en-US" altLang="zh-CN" dirty="0" smtClean="0">
              <a:latin typeface="汉堡包手机字体" panose="020B0604000101010104" pitchFamily="34" charset="-122"/>
              <a:ea typeface="汉堡包手机字体" panose="020B0604000101010104" pitchFamily="34" charset="-122"/>
            </a:endParaRPr>
          </a:p>
        </p:txBody>
      </p:sp>
      <p:pic>
        <p:nvPicPr>
          <p:cNvPr id="5" name="图片 4"/>
          <p:cNvPicPr>
            <a:picLocks noChangeAspect="1"/>
          </p:cNvPicPr>
          <p:nvPr/>
        </p:nvPicPr>
        <p:blipFill>
          <a:blip r:embed="rId1"/>
          <a:stretch>
            <a:fillRect/>
          </a:stretch>
        </p:blipFill>
        <p:spPr>
          <a:xfrm rot="21187971">
            <a:off x="5192880" y="4102667"/>
            <a:ext cx="2721179" cy="1573287"/>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332000" y="1293737"/>
            <a:ext cx="6480000" cy="3785652"/>
          </a:xfrm>
          <a:prstGeom prst="rect">
            <a:avLst/>
          </a:prstGeom>
          <a:noFill/>
        </p:spPr>
        <p:txBody>
          <a:bodyPr wrap="square" rtlCol="0">
            <a:spAutoFit/>
          </a:bodyPr>
          <a:lstStyle/>
          <a:p>
            <a:pPr indent="177800" algn="just">
              <a:lnSpc>
                <a:spcPct val="150000"/>
              </a:lnSpc>
            </a:pPr>
            <a:r>
              <a:rPr lang="en-US" altLang="zh-CN" dirty="0" smtClean="0">
                <a:latin typeface="汉堡包手机字体" panose="020B0604000101010104" pitchFamily="34" charset="-122"/>
                <a:ea typeface="汉堡包手机字体" panose="020B0604000101010104" pitchFamily="34" charset="-122"/>
              </a:rPr>
              <a:t>2</a:t>
            </a:r>
            <a:r>
              <a:rPr lang="en-US" altLang="zh-CN" dirty="0" smtClean="0">
                <a:latin typeface="汉堡包手机字体" panose="020B0604000101010104" pitchFamily="34" charset="-122"/>
                <a:ea typeface="汉堡包手机字体" panose="020B0604000101010104" pitchFamily="34" charset="-122"/>
              </a:rPr>
              <a:t>. </a:t>
            </a:r>
            <a:r>
              <a:rPr lang="zh-CN" altLang="en-US" dirty="0" smtClean="0">
                <a:latin typeface="汉堡包手机字体" panose="020B0604000101010104" pitchFamily="34" charset="-122"/>
                <a:ea typeface="汉堡包手机字体" panose="020B0604000101010104" pitchFamily="34" charset="-122"/>
              </a:rPr>
              <a:t>通分</a:t>
            </a:r>
            <a:endParaRPr lang="en-US" altLang="zh-CN" dirty="0" smtClean="0">
              <a:latin typeface="汉堡包手机字体" panose="020B0604000101010104" pitchFamily="34" charset="-122"/>
              <a:ea typeface="汉堡包手机字体" panose="020B0604000101010104" pitchFamily="34" charset="-122"/>
            </a:endParaRPr>
          </a:p>
          <a:p>
            <a:pPr indent="897255" algn="just">
              <a:lnSpc>
                <a:spcPct val="150000"/>
              </a:lnSpc>
            </a:pPr>
            <a:r>
              <a:rPr lang="zh-CN" altLang="en-US" sz="1600" dirty="0" smtClean="0">
                <a:solidFill>
                  <a:srgbClr val="FF3399"/>
                </a:solidFill>
                <a:latin typeface="汉堡包手机字体" panose="020B0604000101010104" pitchFamily="34" charset="-122"/>
                <a:ea typeface="汉堡包手机字体" panose="020B0604000101010104" pitchFamily="34" charset="-122"/>
              </a:rPr>
              <a:t>   注：只有</a:t>
            </a:r>
            <a:r>
              <a:rPr lang="zh-CN" altLang="en-US" sz="1600" dirty="0">
                <a:solidFill>
                  <a:srgbClr val="FF3399"/>
                </a:solidFill>
                <a:latin typeface="汉堡包手机字体" panose="020B0604000101010104" pitchFamily="34" charset="-122"/>
                <a:ea typeface="汉堡包手机字体" panose="020B0604000101010104" pitchFamily="34" charset="-122"/>
              </a:rPr>
              <a:t>相同的计数单位才能相加减</a:t>
            </a:r>
            <a:r>
              <a:rPr lang="zh-CN" altLang="en-US" sz="1600" dirty="0" smtClean="0">
                <a:solidFill>
                  <a:srgbClr val="FF3399"/>
                </a:solidFill>
                <a:latin typeface="汉堡包手机字体" panose="020B0604000101010104" pitchFamily="34" charset="-122"/>
                <a:ea typeface="汉堡包手机字体" panose="020B0604000101010104" pitchFamily="34" charset="-122"/>
              </a:rPr>
              <a:t>！</a:t>
            </a:r>
            <a:endParaRPr lang="en-US" altLang="zh-CN" sz="1600" dirty="0" smtClean="0">
              <a:solidFill>
                <a:srgbClr val="FF3399"/>
              </a:solidFill>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a:t>
            </a:r>
            <a:r>
              <a:rPr lang="en-US" altLang="zh-CN" dirty="0">
                <a:latin typeface="汉堡包手机字体" panose="020B0604000101010104" pitchFamily="34" charset="-122"/>
                <a:ea typeface="汉堡包手机字体" panose="020B0604000101010104" pitchFamily="34" charset="-122"/>
              </a:rPr>
              <a:t>1</a:t>
            </a:r>
            <a:r>
              <a:rPr lang="zh-CN" altLang="en-US" dirty="0">
                <a:latin typeface="汉堡包手机字体" panose="020B0604000101010104" pitchFamily="34" charset="-122"/>
                <a:ea typeface="汉堡包手机字体" panose="020B0604000101010104" pitchFamily="34" charset="-122"/>
              </a:rPr>
              <a:t>）通分的含义</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把异分母分数分别化成和原来分数相等的同分母分数，叫</a:t>
            </a:r>
            <a:r>
              <a:rPr lang="zh-CN" altLang="en-US" dirty="0" smtClean="0">
                <a:latin typeface="汉堡包手机字体" panose="020B0604000101010104" pitchFamily="34" charset="-122"/>
                <a:ea typeface="汉堡包手机字体" panose="020B0604000101010104" pitchFamily="34" charset="-122"/>
              </a:rPr>
              <a:t>通分。</a:t>
            </a:r>
            <a:endParaRPr lang="en-US" altLang="zh-CN" dirty="0" smtClean="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a:t>
            </a:r>
            <a:r>
              <a:rPr lang="en-US" altLang="zh-CN" dirty="0">
                <a:latin typeface="汉堡包手机字体" panose="020B0604000101010104" pitchFamily="34" charset="-122"/>
                <a:ea typeface="汉堡包手机字体" panose="020B0604000101010104" pitchFamily="34" charset="-122"/>
              </a:rPr>
              <a:t>2</a:t>
            </a:r>
            <a:r>
              <a:rPr lang="zh-CN" altLang="en-US" dirty="0">
                <a:latin typeface="汉堡包手机字体" panose="020B0604000101010104" pitchFamily="34" charset="-122"/>
                <a:ea typeface="汉堡包手机字体" panose="020B0604000101010104" pitchFamily="34" charset="-122"/>
              </a:rPr>
              <a:t>）通分的方法</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先求出几个分数的分母的最小公倍数，把它作为这几个分数的公分母，然后依据分数的基本性质，把原分数分别化成以公分母为分母的分数</a:t>
            </a:r>
            <a:r>
              <a:rPr lang="zh-CN" altLang="en-US" dirty="0" smtClean="0">
                <a:latin typeface="汉堡包手机字体" panose="020B0604000101010104" pitchFamily="34" charset="-122"/>
                <a:ea typeface="汉堡包手机字体" panose="020B0604000101010104" pitchFamily="34" charset="-122"/>
              </a:rPr>
              <a:t>。</a:t>
            </a:r>
            <a:endParaRPr lang="en-US" altLang="zh-CN" dirty="0" smtClean="0">
              <a:latin typeface="汉堡包手机字体" panose="020B0604000101010104" pitchFamily="34" charset="-122"/>
              <a:ea typeface="汉堡包手机字体" panose="020B0604000101010104" pitchFamily="34"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2006352" y="1732524"/>
            <a:ext cx="421734" cy="392360"/>
          </a:xfrm>
          <a:prstGeom prst="rect">
            <a:avLst/>
          </a:prstGeom>
        </p:spPr>
      </p:pic>
      <p:pic>
        <p:nvPicPr>
          <p:cNvPr id="12" name="图片 11"/>
          <p:cNvPicPr>
            <a:picLocks noChangeAspect="1"/>
          </p:cNvPicPr>
          <p:nvPr/>
        </p:nvPicPr>
        <p:blipFill>
          <a:blip r:embed="rId2"/>
          <a:stretch>
            <a:fillRect/>
          </a:stretch>
        </p:blipFill>
        <p:spPr>
          <a:xfrm rot="1126437">
            <a:off x="6489575" y="4528061"/>
            <a:ext cx="1434053" cy="1796188"/>
          </a:xfrm>
          <a:prstGeom prst="rect">
            <a:avLst/>
          </a:prstGeom>
        </p:spPr>
      </p:pic>
      <p:pic>
        <p:nvPicPr>
          <p:cNvPr id="13" name="图片 12"/>
          <p:cNvPicPr>
            <a:picLocks noChangeAspect="1"/>
          </p:cNvPicPr>
          <p:nvPr/>
        </p:nvPicPr>
        <p:blipFill>
          <a:blip r:embed="rId3"/>
          <a:stretch>
            <a:fillRect/>
          </a:stretch>
        </p:blipFill>
        <p:spPr>
          <a:xfrm>
            <a:off x="3590946" y="5166804"/>
            <a:ext cx="749886" cy="670111"/>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332000" y="1293737"/>
            <a:ext cx="6480000" cy="3416320"/>
          </a:xfrm>
          <a:prstGeom prst="rect">
            <a:avLst/>
          </a:prstGeom>
          <a:noFill/>
        </p:spPr>
        <p:txBody>
          <a:bodyPr wrap="square" rtlCol="0">
            <a:spAutoFit/>
          </a:bodyPr>
          <a:lstStyle/>
          <a:p>
            <a:pPr indent="177800" algn="just">
              <a:lnSpc>
                <a:spcPct val="150000"/>
              </a:lnSpc>
            </a:pPr>
            <a:r>
              <a:rPr lang="en-US" altLang="zh-CN" dirty="0" smtClean="0">
                <a:latin typeface="汉堡包手机字体" panose="020B0604000101010104" pitchFamily="34" charset="-122"/>
                <a:ea typeface="汉堡包手机字体" panose="020B0604000101010104" pitchFamily="34" charset="-122"/>
              </a:rPr>
              <a:t>3</a:t>
            </a:r>
            <a:r>
              <a:rPr lang="en-US" altLang="zh-CN" dirty="0" smtClean="0">
                <a:latin typeface="汉堡包手机字体" panose="020B0604000101010104" pitchFamily="34" charset="-122"/>
                <a:ea typeface="汉堡包手机字体" panose="020B0604000101010104" pitchFamily="34" charset="-122"/>
              </a:rPr>
              <a:t>. </a:t>
            </a:r>
            <a:r>
              <a:rPr lang="zh-CN" altLang="en-US" dirty="0" smtClean="0">
                <a:latin typeface="汉堡包手机字体" panose="020B0604000101010104" pitchFamily="34" charset="-122"/>
                <a:ea typeface="汉堡包手机字体" panose="020B0604000101010104" pitchFamily="34" charset="-122"/>
              </a:rPr>
              <a:t>分数的大小比较</a:t>
            </a:r>
            <a:endParaRPr lang="en-US" altLang="zh-CN" dirty="0" smtClean="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a:t>
            </a:r>
            <a:r>
              <a:rPr lang="en-US" altLang="zh-CN" dirty="0">
                <a:latin typeface="汉堡包手机字体" panose="020B0604000101010104" pitchFamily="34" charset="-122"/>
                <a:ea typeface="汉堡包手机字体" panose="020B0604000101010104" pitchFamily="34" charset="-122"/>
              </a:rPr>
              <a:t>1</a:t>
            </a:r>
            <a:r>
              <a:rPr lang="zh-CN" altLang="en-US" dirty="0">
                <a:latin typeface="汉堡包手机字体" panose="020B0604000101010104" pitchFamily="34" charset="-122"/>
                <a:ea typeface="汉堡包手机字体" panose="020B0604000101010104" pitchFamily="34" charset="-122"/>
              </a:rPr>
              <a:t>）同分母分数的大小比较</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分母相同的两个分数，分子大的分数比较大。</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a:t>
            </a:r>
            <a:r>
              <a:rPr lang="en-US" altLang="zh-CN" dirty="0">
                <a:latin typeface="汉堡包手机字体" panose="020B0604000101010104" pitchFamily="34" charset="-122"/>
                <a:ea typeface="汉堡包手机字体" panose="020B0604000101010104" pitchFamily="34" charset="-122"/>
              </a:rPr>
              <a:t>2</a:t>
            </a:r>
            <a:r>
              <a:rPr lang="zh-CN" altLang="en-US" dirty="0">
                <a:latin typeface="汉堡包手机字体" panose="020B0604000101010104" pitchFamily="34" charset="-122"/>
                <a:ea typeface="汉堡包手机字体" panose="020B0604000101010104" pitchFamily="34" charset="-122"/>
              </a:rPr>
              <a:t>）同分子分数的大小比较</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分子相同的两个分数，分母小的分数比较</a:t>
            </a:r>
            <a:r>
              <a:rPr lang="zh-CN" altLang="en-US" dirty="0" smtClean="0">
                <a:latin typeface="汉堡包手机字体" panose="020B0604000101010104" pitchFamily="34" charset="-122"/>
                <a:ea typeface="汉堡包手机字体" panose="020B0604000101010104" pitchFamily="34" charset="-122"/>
              </a:rPr>
              <a:t>大。</a:t>
            </a:r>
            <a:endParaRPr lang="zh-CN" altLang="en-US" dirty="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a:t>
            </a:r>
            <a:r>
              <a:rPr lang="en-US" altLang="zh-CN" dirty="0" smtClean="0">
                <a:latin typeface="汉堡包手机字体" panose="020B0604000101010104" pitchFamily="34" charset="-122"/>
                <a:ea typeface="汉堡包手机字体" panose="020B0604000101010104" pitchFamily="34" charset="-122"/>
              </a:rPr>
              <a:t>3</a:t>
            </a:r>
            <a:r>
              <a:rPr lang="zh-CN" altLang="en-US" dirty="0">
                <a:latin typeface="汉堡包手机字体" panose="020B0604000101010104" pitchFamily="34" charset="-122"/>
                <a:ea typeface="汉堡包手机字体" panose="020B0604000101010104" pitchFamily="34" charset="-122"/>
              </a:rPr>
              <a:t>）分子分母都不相同的分数的大小</a:t>
            </a:r>
            <a:r>
              <a:rPr lang="zh-CN" altLang="en-US" dirty="0" smtClean="0">
                <a:latin typeface="汉堡包手机字体" panose="020B0604000101010104" pitchFamily="34" charset="-122"/>
                <a:ea typeface="汉堡包手机字体" panose="020B0604000101010104" pitchFamily="34" charset="-122"/>
              </a:rPr>
              <a:t>比较</a:t>
            </a:r>
            <a:endParaRPr lang="en-US" altLang="zh-CN" dirty="0" smtClean="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a:latin typeface="汉堡包手机字体" panose="020B0604000101010104" pitchFamily="34" charset="-122"/>
                <a:ea typeface="汉堡包手机字体" panose="020B0604000101010104" pitchFamily="34" charset="-122"/>
              </a:rPr>
              <a:t>先通分，把它们化成分母相同的分数，然后进行比较</a:t>
            </a:r>
            <a:r>
              <a:rPr lang="zh-CN" altLang="en-US" dirty="0" smtClean="0">
                <a:latin typeface="汉堡包手机字体" panose="020B0604000101010104" pitchFamily="34" charset="-122"/>
                <a:ea typeface="汉堡包手机字体" panose="020B0604000101010104" pitchFamily="34" charset="-122"/>
              </a:rPr>
              <a:t>。</a:t>
            </a:r>
            <a:endParaRPr lang="en-US" altLang="zh-CN" dirty="0" smtClean="0">
              <a:latin typeface="汉堡包手机字体" panose="020B0604000101010104" pitchFamily="34" charset="-122"/>
              <a:ea typeface="汉堡包手机字体" panose="020B0604000101010104" pitchFamily="34" charset="-122"/>
            </a:endParaRPr>
          </a:p>
          <a:p>
            <a:pPr indent="177800" algn="just">
              <a:lnSpc>
                <a:spcPct val="150000"/>
              </a:lnSpc>
            </a:pPr>
            <a:r>
              <a:rPr lang="zh-CN" altLang="en-US" dirty="0" smtClean="0">
                <a:latin typeface="汉堡包手机字体" panose="020B0604000101010104" pitchFamily="34" charset="-122"/>
                <a:ea typeface="汉堡包手机字体" panose="020B0604000101010104" pitchFamily="34" charset="-122"/>
              </a:rPr>
              <a:t>可以</a:t>
            </a:r>
            <a:r>
              <a:rPr lang="zh-CN" altLang="en-US" dirty="0">
                <a:latin typeface="汉堡包手机字体" panose="020B0604000101010104" pitchFamily="34" charset="-122"/>
                <a:ea typeface="汉堡包手机字体" panose="020B0604000101010104" pitchFamily="34" charset="-122"/>
              </a:rPr>
              <a:t>把各个分数分别化成小数后再比较</a:t>
            </a:r>
            <a:r>
              <a:rPr lang="zh-CN" altLang="en-US" dirty="0" smtClean="0">
                <a:latin typeface="汉堡包手机字体" panose="020B0604000101010104" pitchFamily="34" charset="-122"/>
                <a:ea typeface="汉堡包手机字体" panose="020B0604000101010104" pitchFamily="34" charset="-122"/>
              </a:rPr>
              <a:t>。</a:t>
            </a:r>
            <a:endParaRPr lang="en-US" altLang="zh-CN" dirty="0" smtClean="0">
              <a:latin typeface="汉堡包手机字体" panose="020B0604000101010104" pitchFamily="34" charset="-122"/>
              <a:ea typeface="汉堡包手机字体" panose="020B0604000101010104" pitchFamily="34" charset="-122"/>
            </a:endParaRPr>
          </a:p>
        </p:txBody>
      </p:sp>
      <p:pic>
        <p:nvPicPr>
          <p:cNvPr id="4" name="图片 3"/>
          <p:cNvPicPr>
            <a:picLocks noChangeAspect="1"/>
          </p:cNvPicPr>
          <p:nvPr/>
        </p:nvPicPr>
        <p:blipFill>
          <a:blip r:embed="rId1"/>
          <a:stretch>
            <a:fillRect/>
          </a:stretch>
        </p:blipFill>
        <p:spPr>
          <a:xfrm rot="2091436">
            <a:off x="6270554" y="1626177"/>
            <a:ext cx="937303" cy="946583"/>
          </a:xfrm>
          <a:prstGeom prst="rect">
            <a:avLst/>
          </a:prstGeom>
        </p:spPr>
      </p:pic>
      <p:pic>
        <p:nvPicPr>
          <p:cNvPr id="5" name="图片 4"/>
          <p:cNvPicPr>
            <a:picLocks noChangeAspect="1"/>
          </p:cNvPicPr>
          <p:nvPr/>
        </p:nvPicPr>
        <p:blipFill>
          <a:blip r:embed="rId2"/>
          <a:stretch>
            <a:fillRect/>
          </a:stretch>
        </p:blipFill>
        <p:spPr>
          <a:xfrm>
            <a:off x="3746376" y="4710057"/>
            <a:ext cx="861993" cy="703205"/>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ISPRING_RESOURCE_PATHS_HASH_PRESENTER" val="714efca7d6d3faa36ef8bdce2a7de13069735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1888</Words>
  <Application>WPS 演示</Application>
  <PresentationFormat>全屏显示(4:3)</PresentationFormat>
  <Paragraphs>125</Paragraphs>
  <Slides>12</Slides>
  <Notes>0</Notes>
  <HiddenSlides>1</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Arial</vt:lpstr>
      <vt:lpstr>宋体</vt:lpstr>
      <vt:lpstr>Wingdings</vt:lpstr>
      <vt:lpstr>汉堡包手机字体</vt:lpstr>
      <vt:lpstr>Open Sans Light</vt:lpstr>
      <vt:lpstr>Calibri</vt:lpstr>
      <vt:lpstr>微软雅黑</vt:lpstr>
      <vt:lpstr>Arial Unicode MS</vt:lpstr>
      <vt:lpstr>HelveticaNeue LT 33 ThinEx</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wimxt.com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 kp</dc:creator>
  <cp:lastModifiedBy>123</cp:lastModifiedBy>
  <cp:revision>476</cp:revision>
  <dcterms:created xsi:type="dcterms:W3CDTF">2019-09-10T06:24:00Z</dcterms:created>
  <dcterms:modified xsi:type="dcterms:W3CDTF">2022-01-02T04:17:52Z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y fmtid="{D5CDD505-2E9C-101B-9397-08002B2CF9AE}" pid="3" name="KSOTemplateUUID">
    <vt:lpwstr>v1.0_library_OS6wCOCMdHZxWAYZjHzWNg==</vt:lpwstr>
  </property>
  <property fmtid="{D5CDD505-2E9C-101B-9397-08002B2CF9AE}" pid="4" name="ICV">
    <vt:lpwstr>F1B56FC18262495AB42CB1BDC6CE346E</vt:lpwstr>
  </property>
</Properties>
</file>